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1131" r:id="rId4"/>
    <p:sldId id="1136" r:id="rId5"/>
    <p:sldId id="2147377925" r:id="rId6"/>
    <p:sldId id="1133" r:id="rId7"/>
    <p:sldId id="1137" r:id="rId8"/>
    <p:sldId id="1142" r:id="rId9"/>
    <p:sldId id="1139" r:id="rId10"/>
    <p:sldId id="1140" r:id="rId11"/>
    <p:sldId id="2147377926" r:id="rId12"/>
    <p:sldId id="262" r:id="rId13"/>
    <p:sldId id="114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74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91A5B-93EC-412D-A35D-4781CABC4586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CA9DF-8E83-4614-B1E7-FB6142E72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2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ms.phmsa.dot.gov/Documents/Pipeline_Safety_Improvement_Act_2002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ederalregister.gov/documents/2015/03/11/2015-04440/pipeline-safety-miscellaneous-changes-to-pipeline-safety-regulations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PMS@dot.gov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00d045c8a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00d045c8a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-298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dirty="0"/>
              <a:t>REQUIREMENT – STANDARDS – INFO COLLECTION</a:t>
            </a:r>
          </a:p>
          <a:p>
            <a:pPr marL="457200" lvl="1">
              <a:lnSpc>
                <a:spcPct val="107000"/>
              </a:lnSpc>
              <a:spcAft>
                <a:spcPts val="600"/>
              </a:spcAft>
            </a:pPr>
            <a:r>
              <a:rPr lang="en-US" sz="1100" dirty="0"/>
              <a:t>Mandated by Congress in the </a:t>
            </a:r>
            <a:r>
              <a:rPr lang="en-US" sz="1100" dirty="0">
                <a:hlinkClick r:id="rId3"/>
              </a:rPr>
              <a:t>Pipeline Safety Improvement Act 2002</a:t>
            </a:r>
            <a:endParaRPr lang="en-US" sz="1100" dirty="0"/>
          </a:p>
          <a:p>
            <a:pPr marL="457200" lvl="1">
              <a:lnSpc>
                <a:spcPct val="107000"/>
              </a:lnSpc>
              <a:spcAft>
                <a:spcPts val="600"/>
              </a:spcAft>
            </a:pPr>
            <a:r>
              <a:rPr lang="en-US" sz="1100" dirty="0"/>
              <a:t>2015 Miscellaneous Changes to Pipeline Safety Regulations </a:t>
            </a:r>
            <a:r>
              <a:rPr lang="en-US" sz="1100" dirty="0">
                <a:hlinkClick r:id="rId4"/>
              </a:rPr>
              <a:t>Rule</a:t>
            </a:r>
            <a:r>
              <a:rPr lang="en-US" sz="1100" dirty="0"/>
              <a:t> codified NPMS submission requirement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solidFill>
                <a:srgbClr val="384E89"/>
              </a:solidFill>
              <a:ea typeface="Source Sans Pro" panose="020B05030304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00d045c8a5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00d045c8a5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REVISION CODES (PIPELINES/LNG Plants BEFORE PHASE 1): A, C, J, S, T, B, 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All Fall into 3 categories: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1) PIPELINE WAS NOT REPORTED IN PREVIOUS SUBMISSION: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Addition –due to acquisition, previously omitted by mistake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New Construction – new mileage, reroutes (not laying new pipe in same ditch)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New due to Jurisdictional Change – e.g., upgraded from GG or GD to GT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2) PIPELINE REPORTED DIFFERENTLY IN THIS SUBMISSION: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Spatial Change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Attribute Change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Both Spatial and Attribute Change  (WHEN IN DOUBT ABOUT TYPE OF CHANGE – JUST USE B!)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3) PERFECT MATCH TO LAST YEAR’S SUBMITTAL SEGMENT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When no match identified NPMS must stop processing and contact the operator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APPROVED CHANGES – BOT now, Pipelines/LNG Plants Phase 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1) Separated A for different origins: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 – Correct an Error in previous submittal (previously omitted by mistake)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 – Acquisition/assumed operatorship from a different operator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2) Combined S, T and B to ONLY B for spatial, attribute or both types of change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00d045c8a5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00d045c8a5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BC2D5-2071-394A-A6AE-C8276BBBBA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68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sz="1875" b="1" dirty="0"/>
              <a:t>Pipeline Operator section of the NPMS website</a:t>
            </a:r>
          </a:p>
          <a:p>
            <a:r>
              <a:rPr lang="en-US" sz="1575" dirty="0"/>
              <a:t>Why Must I submit?</a:t>
            </a:r>
          </a:p>
          <a:p>
            <a:pPr lvl="1"/>
            <a:r>
              <a:rPr lang="en-US" sz="1350" dirty="0"/>
              <a:t>Brief overview of requirements</a:t>
            </a:r>
          </a:p>
          <a:p>
            <a:r>
              <a:rPr lang="en-US" sz="1575" dirty="0"/>
              <a:t>Operator Standards Manual</a:t>
            </a:r>
          </a:p>
          <a:p>
            <a:pPr lvl="1"/>
            <a:r>
              <a:rPr lang="en-US" sz="1350" dirty="0"/>
              <a:t>As referenced in the regulations – official requirements</a:t>
            </a:r>
          </a:p>
          <a:p>
            <a:r>
              <a:rPr lang="en-US" sz="1575" dirty="0"/>
              <a:t>Operator Submission Supplemental Instructions</a:t>
            </a:r>
          </a:p>
          <a:p>
            <a:pPr lvl="1"/>
            <a:r>
              <a:rPr lang="en-US" sz="1350" dirty="0"/>
              <a:t>Additional guidance and examples for how to comply with requirements</a:t>
            </a:r>
          </a:p>
          <a:p>
            <a:r>
              <a:rPr lang="en-US" sz="1575" dirty="0"/>
              <a:t>Separate sections outlining Pipeline, LNG Plant and Breakout Tank submissions:</a:t>
            </a:r>
          </a:p>
          <a:p>
            <a:pPr lvl="1"/>
            <a:r>
              <a:rPr lang="en-US" sz="1350" dirty="0"/>
              <a:t>Overview of each Submission Process</a:t>
            </a:r>
          </a:p>
          <a:p>
            <a:pPr lvl="1"/>
            <a:r>
              <a:rPr lang="en-US" sz="1350" dirty="0"/>
              <a:t>Summary of required components for each type</a:t>
            </a:r>
          </a:p>
          <a:p>
            <a:pPr lvl="1"/>
            <a:r>
              <a:rPr lang="en-US" sz="1350" dirty="0"/>
              <a:t>About and Launch OSAVE to complete each submission process</a:t>
            </a:r>
          </a:p>
          <a:p>
            <a:r>
              <a:rPr lang="en-US" sz="1575" dirty="0"/>
              <a:t>Templates available for all submission types</a:t>
            </a:r>
          </a:p>
          <a:p>
            <a:pPr lvl="1"/>
            <a:r>
              <a:rPr lang="en-US" sz="1500" dirty="0"/>
              <a:t>Shapefile and Geodatabase templates</a:t>
            </a:r>
          </a:p>
          <a:p>
            <a:pPr lvl="1"/>
            <a:r>
              <a:rPr lang="en-US" sz="1500" dirty="0"/>
              <a:t>Excel templates when submitting attributes separately</a:t>
            </a:r>
          </a:p>
          <a:p>
            <a:pPr lvl="1"/>
            <a:r>
              <a:rPr lang="en-US" sz="1500" dirty="0"/>
              <a:t>Cover/Transmittal Letter templates</a:t>
            </a:r>
          </a:p>
          <a:p>
            <a:pPr lvl="1"/>
            <a:r>
              <a:rPr lang="en-US" sz="1500" dirty="0"/>
              <a:t>Abandonment certification templates</a:t>
            </a:r>
          </a:p>
          <a:p>
            <a:r>
              <a:rPr lang="en-US" sz="1575" dirty="0"/>
              <a:t>Future NPMS Attribute Standards and Revision Summary</a:t>
            </a:r>
          </a:p>
          <a:p>
            <a:pPr lvl="1"/>
            <a:r>
              <a:rPr lang="en-US" sz="1500" dirty="0"/>
              <a:t>Help planning for future NPMS Info Collection Changes</a:t>
            </a:r>
          </a:p>
          <a:p>
            <a:r>
              <a:rPr lang="en-US" sz="1650" dirty="0"/>
              <a:t>Plan to publish a link to this PODS Cast!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BC2D5-2071-394A-A6AE-C8276BBBBA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0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BC2D5-2071-394A-A6AE-C8276BBBBA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5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a19d2578b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22a19d2578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7717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BC2D5-2071-394A-A6AE-C8276BBBBA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04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BC2D5-2071-394A-A6AE-C8276BBBBA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81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175" dirty="0"/>
              <a:t>Some things do not change:</a:t>
            </a:r>
          </a:p>
          <a:p>
            <a:pPr marL="1109663" lvl="1" indent="-257175">
              <a:buFont typeface="+mj-lt"/>
              <a:buAutoNum type="arabicPeriod"/>
            </a:pPr>
            <a:r>
              <a:rPr lang="en-US" sz="1600" dirty="0"/>
              <a:t>Abandonment defined in federal regulations as PERMANENT removal from service.</a:t>
            </a:r>
          </a:p>
          <a:p>
            <a:pPr marL="1463279" lvl="2" indent="-257175">
              <a:buFont typeface="+mj-lt"/>
              <a:buAutoNum type="arabicPeriod"/>
            </a:pPr>
            <a:r>
              <a:rPr lang="en-US" sz="1600" dirty="0"/>
              <a:t>Was not/may not be divested or return to service in the future.</a:t>
            </a:r>
          </a:p>
          <a:p>
            <a:pPr marL="1463279" lvl="2" indent="-257175">
              <a:buFont typeface="+mj-lt"/>
              <a:buAutoNum type="arabicPeriod"/>
            </a:pPr>
            <a:r>
              <a:rPr lang="en-US" sz="1600" dirty="0"/>
              <a:t>Only submit when abandoned in place.</a:t>
            </a:r>
          </a:p>
          <a:p>
            <a:pPr marL="1109663" lvl="1" indent="-257175">
              <a:buFont typeface="+mj-lt"/>
              <a:buAutoNum type="arabicPeriod"/>
            </a:pPr>
            <a:r>
              <a:rPr lang="en-US" sz="1600" dirty="0"/>
              <a:t>Only report an abandonment in the year it was permanently abandoned.</a:t>
            </a:r>
          </a:p>
          <a:p>
            <a:pPr marL="1463279" lvl="2" indent="-257175">
              <a:buFont typeface="+mj-lt"/>
              <a:buAutoNum type="arabicPeriod"/>
            </a:pPr>
            <a:r>
              <a:rPr lang="en-US" sz="1600" dirty="0"/>
              <a:t>Do not continue submitting abandonments in future submittals.</a:t>
            </a:r>
          </a:p>
          <a:p>
            <a:pPr marL="1463279" lvl="2" indent="-257175">
              <a:buFont typeface="+mj-lt"/>
              <a:buAutoNum type="arabicPeriod"/>
            </a:pPr>
            <a:r>
              <a:rPr lang="en-US" sz="1600" dirty="0"/>
              <a:t>View previously abandoned pipelines in OSAVE.</a:t>
            </a:r>
          </a:p>
          <a:p>
            <a:pPr marL="1463279" lvl="2" indent="-257175">
              <a:buFont typeface="+mj-lt"/>
              <a:buAutoNum type="arabicPeriod"/>
            </a:pPr>
            <a:r>
              <a:rPr lang="en-US" sz="1600" dirty="0"/>
              <a:t>View previously abandoned LNG plants or breakout tanks in the Public Map Viewer.</a:t>
            </a:r>
          </a:p>
          <a:p>
            <a:pPr marL="1463279" lvl="2" indent="-257175">
              <a:buFont typeface="+mj-lt"/>
              <a:buAutoNum type="arabicPeriod"/>
            </a:pPr>
            <a:r>
              <a:rPr lang="en-US" sz="1600" dirty="0"/>
              <a:t>Email </a:t>
            </a:r>
            <a:r>
              <a:rPr lang="en-US" sz="1600" dirty="0">
                <a:hlinkClick r:id="rId3"/>
              </a:rPr>
              <a:t>NPMS@dot.gov</a:t>
            </a:r>
            <a:r>
              <a:rPr lang="en-US" sz="1600" dirty="0"/>
              <a:t> to request a copy of previously abandoned GIS data.</a:t>
            </a:r>
          </a:p>
          <a:p>
            <a:pPr marL="1109663" lvl="1" indent="-257175">
              <a:buFont typeface="+mj-lt"/>
              <a:buAutoNum type="arabicPeriod"/>
            </a:pPr>
            <a:r>
              <a:rPr lang="en-US" sz="1600" dirty="0"/>
              <a:t>49 CFR 192.3 and 195.2</a:t>
            </a:r>
          </a:p>
          <a:p>
            <a:pPr marL="1463279" lvl="2" indent="-257175">
              <a:buFont typeface="+mj-lt"/>
              <a:buAutoNum type="arabicPeriod"/>
            </a:pPr>
            <a:r>
              <a:rPr lang="en-US" sz="1600" dirty="0"/>
              <a:t>Additional reporting when abandonment is offshore or crosses a commercially navigable waterway.</a:t>
            </a:r>
          </a:p>
          <a:p>
            <a:pPr marL="1463279" lvl="2" indent="-257175">
              <a:buFont typeface="+mj-lt"/>
              <a:buAutoNum type="arabicPeriod"/>
            </a:pPr>
            <a:r>
              <a:rPr lang="en-US" sz="1600" dirty="0"/>
              <a:t>Use certification template available from Overview of pipeline submission process page on NPMS website.</a:t>
            </a:r>
          </a:p>
          <a:p>
            <a:pPr marL="1463279" lvl="2" indent="-257175">
              <a:buFont typeface="+mj-lt"/>
              <a:buAutoNum type="arabicPeriod"/>
            </a:pPr>
            <a:r>
              <a:rPr lang="en-US" sz="1600" dirty="0"/>
              <a:t>OSAVE includes step to upload the signed certification template.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BC2D5-2071-394A-A6AE-C8276BBBBA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31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BC2D5-2071-394A-A6AE-C8276BBBBA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5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BC2D5-2071-394A-A6AE-C8276BBBBA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9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A0E5-BE30-68D9-325A-0C2077BBA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B0B5A-AFC1-D66D-DA55-66A8660BC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0328D-84B7-536F-35E2-59CB51BB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A601-FD1B-447A-BF33-0ADB5028745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3EFA4-C738-6646-D53B-B4F5EFAF5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7A0F0-8ABB-8487-8667-2D08939E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48F3-4AE1-4951-9E4F-AE75BD5C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3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90F34-6E2C-6DB7-B3B5-EAB7F755F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72CFB-DEF4-FCF8-AE18-88A6ABEB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FA6E1-BD29-A130-6264-C36CF87F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A601-FD1B-447A-BF33-0ADB5028745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E5E8F-77E2-4385-0BB4-0BE514978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8CA04-0DBA-D6E5-51DF-9D93D75E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48F3-4AE1-4951-9E4F-AE75BD5C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0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D367B6-D267-A33B-DB07-65B358D20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AA6FA-7958-33CF-E596-A9B36F81C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108CA-3568-0B8A-C205-53F950659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A601-FD1B-447A-BF33-0ADB5028745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823F3-63CC-6C7D-376D-B670D60D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A62FC-0CF7-3E0C-B768-B6A6E6B4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48F3-4AE1-4951-9E4F-AE75BD5C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69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99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15600" y="1052167"/>
            <a:ext cx="11360800" cy="51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49130" y="390167"/>
            <a:ext cx="1227265" cy="44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173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bg>
      <p:bgPr>
        <a:solidFill>
          <a:schemeClr val="accen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99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15600" y="1052167"/>
            <a:ext cx="11360800" cy="51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52234" y="389988"/>
            <a:ext cx="1227265" cy="440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40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2E15-0991-0E73-1CD7-DABE4152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D05C1-8D33-CA58-D76A-8BA363608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7FC60-6393-65E5-B2F0-789575D1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A601-FD1B-447A-BF33-0ADB5028745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BB671-B287-61E4-F80E-95BDE05D4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A1AB7-114A-3D97-39C2-504F3B2C6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48F3-4AE1-4951-9E4F-AE75BD5C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1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01433-6305-914D-865B-B7C4FB762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3F693-41E0-8411-F652-88B44807D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015AC-9D4F-0ABE-0741-C1E14989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A601-FD1B-447A-BF33-0ADB5028745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9A3D6-C7CB-71D1-9188-BB517276B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BCF9E-E746-EEDB-A733-DBA0C1B1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48F3-4AE1-4951-9E4F-AE75BD5C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8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9712-B713-9F0B-708A-78F4D1127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71CC5-FB51-9F42-D019-BF50A04BF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37BAD-79A1-DCA4-EDC3-91057B903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396C7-EF68-650E-09DD-A740BD049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A601-FD1B-447A-BF33-0ADB5028745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A1E5B-52E8-C9A9-CFDB-E47325889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A7B0C-0207-5DE3-6AA3-E7FA9881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48F3-4AE1-4951-9E4F-AE75BD5C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8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EB29A-3260-D73D-7950-5E2CCCCD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0E908-A98E-44CB-035B-153E4B4A8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785BC-DCA7-85AE-8EFE-15CDED22D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0FACC-39E2-5EB3-BC46-E77EE724A6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3DFD9-1609-01DB-C296-597A50AAB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573104-36FA-8FB2-687B-829CFCFA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A601-FD1B-447A-BF33-0ADB5028745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A978A5-4867-2541-8B84-2BC5C1AA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44E11D-88F6-1ADB-387F-F4341120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48F3-4AE1-4951-9E4F-AE75BD5C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2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9497B-1733-C099-7C56-77FCFFCC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2D0FD-0D9F-4D25-67C6-DA872AA1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A601-FD1B-447A-BF33-0ADB5028745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0A96C-53CF-C5DD-6E90-8B456D7F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432F73-4C2A-2F3B-EC2F-6A5EA2F1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48F3-4AE1-4951-9E4F-AE75BD5C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9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D34BC-C65C-7A31-E1F3-F20E3F0D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A601-FD1B-447A-BF33-0ADB5028745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02865-A19E-75C2-3C8E-E80ECF768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7790B-9631-F3BE-53D3-51817E40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48F3-4AE1-4951-9E4F-AE75BD5C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5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07812-62CE-B860-26DE-02A979D51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4A91C-8EE4-11D6-853A-36C98D603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05630-6714-67A2-5A51-CE3F29B2A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FF0F0-9FAD-81D9-4DC3-9E60BF913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A601-FD1B-447A-BF33-0ADB5028745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4823E-1AFB-9D44-F11C-3834F6A4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3E760-91FA-BD56-2565-BCCB4F8E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48F3-4AE1-4951-9E4F-AE75BD5C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2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EF71D-BE45-4184-EFA4-0A62B0327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37DD03-7868-93A8-883D-D4A342C7C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71751-EFAF-0032-52FF-E85B607D6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FE7CB-299F-8105-2F2E-5FE36DF83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A601-FD1B-447A-BF33-0ADB5028745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9E17E-3DCB-01D4-EB40-17038B27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293B9-62B6-D8E7-BD4B-27226379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48F3-4AE1-4951-9E4F-AE75BD5C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55E3C1-CEF0-F40D-9442-4FAC56DB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91EE6-35B9-7642-142B-7367D5F0E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57269-67E3-2719-0061-E2B8D6A08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1A601-FD1B-447A-BF33-0ADB5028745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9215D-29AA-76C0-5752-E37A496C2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54855-251D-B354-7A02-C66B54D36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948F3-4AE1-4951-9E4F-AE75BD5C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9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youtube.com/watch?v=B66CkOf4W-c&amp;t=1s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pods.org/podscas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ecfr.gov/cgi-bin/text-idx?SID=ab8fb6b14005f35f807b080f23e30e3e&amp;mc=true&amp;node=se49.3.191_129&amp;rgn=div8" TargetMode="External"/><Relationship Id="rId7" Type="http://schemas.openxmlformats.org/officeDocument/2006/relationships/hyperlink" Target="https://www.npms.phmsa.dot.gov/OSAVE/" TargetMode="Externa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npms.phmsa.dot.gov/Documents/NPMS_Supplemental_Instructions.pdf" TargetMode="External"/><Relationship Id="rId11" Type="http://schemas.openxmlformats.org/officeDocument/2006/relationships/hyperlink" Target="https://www.npms.phmsa.dot.gov/Documents/NPMS_Pipelines_Map.pdf" TargetMode="External"/><Relationship Id="rId5" Type="http://schemas.openxmlformats.org/officeDocument/2006/relationships/hyperlink" Target="https://www.npms.phmsa.dot.gov/Documents/Operator_Standards.pdf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www.ecfr.gov/cgi-bin/text-idx?SID=1f838b76facb60c362b98286b4f4709c&amp;mc=true&amp;node=se49.3.195_161&amp;rgn=div8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npms.phmsa.dot.gov/Documents/NPMS_Pipelines_Map.pdf" TargetMode="Externa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jpeg"/><Relationship Id="rId4" Type="http://schemas.openxmlformats.org/officeDocument/2006/relationships/hyperlink" Target="https://www.npms.phmsa.dot.gov/OSAV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PMS@dot.gov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6;p15">
            <a:extLst>
              <a:ext uri="{FF2B5EF4-FFF2-40B4-BE49-F238E27FC236}">
                <a16:creationId xmlns:a16="http://schemas.microsoft.com/office/drawing/2014/main" id="{7B4A73B2-0B46-E296-0CF2-BF90577B014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11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4B484A-00EA-6C9F-A339-3688E5BCE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760" y="955174"/>
            <a:ext cx="1154648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Operator Webinar: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NPMS Requirements for 2024 &amp; Beyond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FB450-0704-C5F0-8F4E-AD9BB08BC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756" y="3602038"/>
            <a:ext cx="11657694" cy="1655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Includes updated NPMS content since 1/17/2024 </a:t>
            </a:r>
            <a:r>
              <a:rPr lang="en-US" dirty="0" err="1">
                <a:solidFill>
                  <a:schemeClr val="bg1"/>
                </a:solidFill>
              </a:rPr>
              <a:t>PODSCast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3"/>
              </a:rPr>
              <a:t>Click here </a:t>
            </a:r>
            <a:r>
              <a:rPr lang="en-US" dirty="0">
                <a:solidFill>
                  <a:schemeClr val="bg1"/>
                </a:solidFill>
              </a:rPr>
              <a:t>to watch a recoding of the 1/17/2024 </a:t>
            </a:r>
            <a:r>
              <a:rPr lang="en-US" dirty="0" err="1">
                <a:solidFill>
                  <a:schemeClr val="bg1"/>
                </a:solidFill>
              </a:rPr>
              <a:t>PODSCast</a:t>
            </a:r>
            <a:r>
              <a:rPr lang="en-US" dirty="0">
                <a:solidFill>
                  <a:schemeClr val="bg1"/>
                </a:solidFill>
              </a:rPr>
              <a:t>, including PODS content.</a:t>
            </a:r>
          </a:p>
          <a:p>
            <a:r>
              <a:rPr lang="en-US" dirty="0">
                <a:solidFill>
                  <a:schemeClr val="bg1"/>
                </a:solidFill>
                <a:hlinkClick r:id="rId4"/>
              </a:rPr>
              <a:t>Click here </a:t>
            </a:r>
            <a:r>
              <a:rPr lang="en-US" dirty="0">
                <a:solidFill>
                  <a:schemeClr val="bg1"/>
                </a:solidFill>
              </a:rPr>
              <a:t>to view past PODSCasts and sign up for future PODSCasts.</a:t>
            </a:r>
          </a:p>
        </p:txBody>
      </p:sp>
      <p:pic>
        <p:nvPicPr>
          <p:cNvPr id="5" name="Google Shape;81;p15">
            <a:extLst>
              <a:ext uri="{FF2B5EF4-FFF2-40B4-BE49-F238E27FC236}">
                <a16:creationId xmlns:a16="http://schemas.microsoft.com/office/drawing/2014/main" id="{A88DA410-D3CC-C349-1A8C-D3294AB0379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550" y="384900"/>
            <a:ext cx="1706972" cy="6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2;p15">
            <a:extLst>
              <a:ext uri="{FF2B5EF4-FFF2-40B4-BE49-F238E27FC236}">
                <a16:creationId xmlns:a16="http://schemas.microsoft.com/office/drawing/2014/main" id="{AC700EBC-9D71-A441-3874-8F545AF58E9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14870" y="384899"/>
            <a:ext cx="2489580" cy="6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5;p18">
            <a:extLst>
              <a:ext uri="{FF2B5EF4-FFF2-40B4-BE49-F238E27FC236}">
                <a16:creationId xmlns:a16="http://schemas.microsoft.com/office/drawing/2014/main" id="{DF275F17-43DE-0EA5-E306-84265EE065D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85895" y="5950268"/>
            <a:ext cx="2837017" cy="69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FD4F58C-7978-0B0A-F220-54C745DF22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8" y="5517063"/>
            <a:ext cx="1943895" cy="108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62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7BEC-3A8B-E41E-7096-6CE9AA8C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580" y="127562"/>
            <a:ext cx="8573475" cy="1317625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Submission Quality Guidance: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Omit In-plant/Instrumentation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2883-BE60-3864-7B22-600DA601D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60" y="1540620"/>
            <a:ext cx="12090400" cy="1931718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Small, intricate piping or instrumentation is not compatible with the goal of the NPMS.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Complicates change detection, pipeline history and submission quality control.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Increases occurrence of submission errors and NPMS staff communications.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900" dirty="0"/>
          </a:p>
          <a:p>
            <a:pPr>
              <a:buFont typeface="Arial" panose="020B0604020202020204" pitchFamily="34" charset="0"/>
              <a:buChar char="•"/>
            </a:pP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For Example, omit segments that could be associated with a ‘site’ within the PODS data model</a:t>
            </a:r>
          </a:p>
          <a:p>
            <a:pPr lvl="2"/>
            <a:endParaRPr lang="en-US" sz="2400" dirty="0"/>
          </a:p>
        </p:txBody>
      </p:sp>
      <p:pic>
        <p:nvPicPr>
          <p:cNvPr id="6" name="Picture 4" descr="New PHMSA Rules to Enhance Pipeline Safety in the United States | Pipeline  Technology Journal">
            <a:extLst>
              <a:ext uri="{FF2B5EF4-FFF2-40B4-BE49-F238E27FC236}">
                <a16:creationId xmlns:a16="http://schemas.microsoft.com/office/drawing/2014/main" id="{BB35A4A3-FD78-7859-C683-D451859F1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23238" r="8834" b="23247"/>
          <a:stretch/>
        </p:blipFill>
        <p:spPr bwMode="auto">
          <a:xfrm>
            <a:off x="1" y="-12879"/>
            <a:ext cx="2899449" cy="12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2514F0-8374-7B9D-2464-3B2336DA5A9C}"/>
              </a:ext>
            </a:extLst>
          </p:cNvPr>
          <p:cNvSpPr txBox="1">
            <a:spLocks/>
          </p:cNvSpPr>
          <p:nvPr/>
        </p:nvSpPr>
        <p:spPr>
          <a:xfrm>
            <a:off x="606994" y="3378298"/>
            <a:ext cx="8527144" cy="865881"/>
          </a:xfrm>
          <a:prstGeom prst="rect">
            <a:avLst/>
          </a:prstGeom>
        </p:spPr>
        <p:txBody>
          <a:bodyPr vert="horz" lIns="91440" tIns="45720" rIns="91440" bIns="45720" numCol="4" spcCol="4572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3652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8367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2278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5622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Valves</a:t>
            </a:r>
          </a:p>
          <a:p>
            <a:r>
              <a:rPr lang="en-US" sz="1400" dirty="0"/>
              <a:t>Receivers</a:t>
            </a:r>
          </a:p>
          <a:p>
            <a:r>
              <a:rPr lang="en-US" sz="1400" dirty="0"/>
              <a:t>Blow offs</a:t>
            </a:r>
          </a:p>
          <a:p>
            <a:r>
              <a:rPr lang="en-US" sz="1400" dirty="0"/>
              <a:t>Stubs</a:t>
            </a:r>
          </a:p>
          <a:p>
            <a:r>
              <a:rPr lang="en-US" sz="1400" dirty="0"/>
              <a:t>Launchers</a:t>
            </a:r>
          </a:p>
          <a:p>
            <a:r>
              <a:rPr lang="en-US" sz="1400" dirty="0"/>
              <a:t>Station or facility piping</a:t>
            </a:r>
          </a:p>
          <a:p>
            <a:r>
              <a:rPr lang="en-US" sz="1400" dirty="0"/>
              <a:t>Spur lines</a:t>
            </a:r>
          </a:p>
          <a:p>
            <a:r>
              <a:rPr lang="en-US" sz="1400" dirty="0"/>
              <a:t>Segments less than .00005 miles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FCF673-12E0-C95B-E1DF-C9C208A5414E}"/>
              </a:ext>
            </a:extLst>
          </p:cNvPr>
          <p:cNvSpPr txBox="1">
            <a:spLocks/>
          </p:cNvSpPr>
          <p:nvPr/>
        </p:nvSpPr>
        <p:spPr>
          <a:xfrm>
            <a:off x="169660" y="4653630"/>
            <a:ext cx="9704056" cy="1657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3652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8367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2278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5622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8000" dirty="0"/>
              <a:t>It is OK to submit a segment that crosses the fence line into a plant or facility.</a:t>
            </a:r>
          </a:p>
          <a:p>
            <a:pPr>
              <a:lnSpc>
                <a:spcPct val="120000"/>
              </a:lnSpc>
            </a:pPr>
            <a:r>
              <a:rPr lang="en-US" sz="8000" dirty="0"/>
              <a:t>We allow %5 mileage discrepancy with Annual Reports in case this approach omits small segments included on the Gas Transmission Annual Report to PHMSA</a:t>
            </a:r>
          </a:p>
          <a:p>
            <a:pPr>
              <a:lnSpc>
                <a:spcPct val="120000"/>
              </a:lnSpc>
            </a:pPr>
            <a:r>
              <a:rPr lang="en-US" sz="8000" dirty="0"/>
              <a:t>TIP: Avoid confusion by reporting scenarios where you remove small, intricate piping or instrumentation per this guidance in the OSAVE submission notes.</a:t>
            </a:r>
          </a:p>
          <a:p>
            <a:pPr lvl="2"/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35DE9A-3FEB-0515-334B-B7D8B85CE4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808"/>
          <a:stretch/>
        </p:blipFill>
        <p:spPr>
          <a:xfrm>
            <a:off x="9873716" y="5243886"/>
            <a:ext cx="2029681" cy="131762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A81F43-B2F8-DD50-98C2-9A0E798FF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9690" y="3811239"/>
            <a:ext cx="2198155" cy="150614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DB5D77-C968-10C2-7776-C981AFBBB0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98" y="98163"/>
            <a:ext cx="2131956" cy="121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7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GB">
                <a:solidFill>
                  <a:schemeClr val="lt1"/>
                </a:solidFill>
              </a:rPr>
              <a:pPr/>
              <a:t>11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415600" y="288567"/>
            <a:ext cx="9923600" cy="106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66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NPMS Top 8: </a:t>
            </a:r>
            <a:r>
              <a:rPr lang="en-GB" sz="26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can I improve my company’s NPMS submission?</a:t>
            </a:r>
            <a:endParaRPr sz="2667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415600" y="1355767"/>
            <a:ext cx="5918000" cy="20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609585" indent="-406390">
              <a:lnSpc>
                <a:spcPct val="115000"/>
              </a:lnSpc>
              <a:buClr>
                <a:srgbClr val="FEAB29"/>
              </a:buClr>
              <a:buSzPts val="1200"/>
              <a:buFont typeface="PT Sans"/>
              <a:buAutoNum type="arabicPeriod"/>
            </a:pPr>
            <a:r>
              <a:rPr lang="en-GB" sz="160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Take care to record the correct revision code </a:t>
            </a:r>
            <a:br>
              <a:rPr lang="en-GB" sz="160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GB" sz="160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(REVIS_CD attribute)</a:t>
            </a:r>
            <a:endParaRPr sz="160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609585" indent="-406390">
              <a:lnSpc>
                <a:spcPct val="115000"/>
              </a:lnSpc>
              <a:buClr>
                <a:srgbClr val="FEAB29"/>
              </a:buClr>
              <a:buSzPts val="1200"/>
              <a:buFont typeface="PT Sans"/>
              <a:buAutoNum type="arabicPeriod"/>
            </a:pPr>
            <a:r>
              <a:rPr lang="en-GB" sz="160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Accurately report any acquisition or changes in operatorship</a:t>
            </a:r>
            <a:endParaRPr sz="160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609585" indent="-406390">
              <a:lnSpc>
                <a:spcPct val="115000"/>
              </a:lnSpc>
              <a:buClr>
                <a:srgbClr val="FEAB29"/>
              </a:buClr>
              <a:buSzPts val="1200"/>
              <a:buFont typeface="PT Sans"/>
              <a:buAutoNum type="arabicPeriod"/>
            </a:pPr>
            <a:r>
              <a:rPr lang="en-GB" sz="160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Account for missing pipelines</a:t>
            </a:r>
            <a:endParaRPr sz="160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609585" indent="-406390">
              <a:lnSpc>
                <a:spcPct val="115000"/>
              </a:lnSpc>
              <a:buClr>
                <a:srgbClr val="FEAB29"/>
              </a:buClr>
              <a:buSzPts val="1200"/>
              <a:buFont typeface="PT Sans"/>
              <a:buAutoNum type="arabicPeriod"/>
            </a:pPr>
            <a:r>
              <a:rPr lang="en-GB" sz="160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NPMS submissions must match Annual Report mileage</a:t>
            </a:r>
            <a:endParaRPr sz="160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63" name="Google Shape;163;p20"/>
          <p:cNvPicPr preferRelativeResize="0"/>
          <p:nvPr/>
        </p:nvPicPr>
        <p:blipFill rotWithShape="1">
          <a:blip r:embed="rId3">
            <a:alphaModFix/>
          </a:blip>
          <a:srcRect l="1178" t="1498" r="599" b="1196"/>
          <a:stretch/>
        </p:blipFill>
        <p:spPr>
          <a:xfrm>
            <a:off x="6414367" y="1410997"/>
            <a:ext cx="5452343" cy="351293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 txBox="1"/>
          <p:nvPr/>
        </p:nvSpPr>
        <p:spPr>
          <a:xfrm>
            <a:off x="6411909" y="5218336"/>
            <a:ext cx="5454800" cy="944115"/>
          </a:xfrm>
          <a:prstGeom prst="rect">
            <a:avLst/>
          </a:prstGeom>
          <a:solidFill>
            <a:srgbClr val="FEAB29"/>
          </a:solidFill>
          <a:ln w="19050" cap="flat" cmpd="sng">
            <a:solidFill>
              <a:srgbClr val="FEAB2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spAutoFit/>
          </a:bodyPr>
          <a:lstStyle/>
          <a:p>
            <a:r>
              <a:rPr lang="en-GB" sz="1067" i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Image:  Example of an operator’s correct reporting of a pipeline no longer subject to NPMS Gas Transmission or Hazardous liquid NPMS submittals.</a:t>
            </a:r>
            <a:endParaRPr sz="1067" i="1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endParaRPr sz="1067" i="1">
              <a:latin typeface="PT Sans"/>
              <a:ea typeface="PT Sans"/>
              <a:cs typeface="PT Sans"/>
              <a:sym typeface="PT Sans"/>
            </a:endParaRPr>
          </a:p>
          <a:p>
            <a:r>
              <a:rPr lang="en-GB" sz="1067" i="1">
                <a:latin typeface="PT Sans"/>
                <a:ea typeface="PT Sans"/>
                <a:cs typeface="PT Sans"/>
                <a:sym typeface="PT Sans"/>
              </a:rPr>
              <a:t>*TIP* If you prefer to upload a spreadsheet with this information, please say that in the note box</a:t>
            </a:r>
            <a:endParaRPr sz="1067" i="1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65" name="Google Shape;165;p20"/>
          <p:cNvPicPr preferRelativeResize="0"/>
          <p:nvPr/>
        </p:nvPicPr>
        <p:blipFill rotWithShape="1">
          <a:blip r:embed="rId4">
            <a:alphaModFix/>
          </a:blip>
          <a:srcRect t="8778" b="14078"/>
          <a:stretch/>
        </p:blipFill>
        <p:spPr>
          <a:xfrm>
            <a:off x="641333" y="3814733"/>
            <a:ext cx="5454667" cy="136286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 txBox="1"/>
          <p:nvPr/>
        </p:nvSpPr>
        <p:spPr>
          <a:xfrm>
            <a:off x="641333" y="5380482"/>
            <a:ext cx="5454667" cy="287268"/>
          </a:xfrm>
          <a:prstGeom prst="rect">
            <a:avLst/>
          </a:prstGeom>
          <a:solidFill>
            <a:srgbClr val="FEAB29"/>
          </a:solidFill>
          <a:ln w="19050" cap="flat" cmpd="sng">
            <a:solidFill>
              <a:srgbClr val="FEAB2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spAutoFit/>
          </a:bodyPr>
          <a:lstStyle/>
          <a:p>
            <a:r>
              <a:rPr lang="en-GB" sz="1067" i="1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Image:  Example of an operator NPMS submission discrepancy with their Annual Report.  </a:t>
            </a:r>
            <a:endParaRPr sz="1067" dirty="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68" name="Google Shape;16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291" y="6116033"/>
            <a:ext cx="2230379" cy="5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GB"/>
              <a:pPr/>
              <a:t>12</a:t>
            </a:fld>
            <a:endParaRPr/>
          </a:p>
        </p:txBody>
      </p:sp>
      <p:sp>
        <p:nvSpPr>
          <p:cNvPr id="175" name="Google Shape;175;p21"/>
          <p:cNvSpPr txBox="1"/>
          <p:nvPr/>
        </p:nvSpPr>
        <p:spPr>
          <a:xfrm>
            <a:off x="415600" y="288567"/>
            <a:ext cx="9923600" cy="106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66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NPMS Top 8: </a:t>
            </a:r>
            <a:r>
              <a:rPr lang="en-GB" sz="26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can I improve my company’s NPMS submission?</a:t>
            </a:r>
            <a:endParaRPr sz="2667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415600" y="1355767"/>
            <a:ext cx="5918000" cy="20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609585" indent="-406390">
              <a:lnSpc>
                <a:spcPct val="115000"/>
              </a:lnSpc>
              <a:buClr>
                <a:srgbClr val="FEAB29"/>
              </a:buClr>
              <a:buSzPts val="1200"/>
              <a:buFont typeface="PT Sans"/>
              <a:buAutoNum type="arabicPeriod" startAt="5"/>
            </a:pPr>
            <a:r>
              <a:rPr lang="en-GB" sz="160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Reduce unnecessary segmentation</a:t>
            </a:r>
            <a:endParaRPr sz="160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609585" indent="-406390">
              <a:lnSpc>
                <a:spcPct val="115000"/>
              </a:lnSpc>
              <a:buClr>
                <a:srgbClr val="FEAB29"/>
              </a:buClr>
              <a:buSzPts val="1200"/>
              <a:buFont typeface="PT Sans"/>
              <a:buAutoNum type="arabicPeriod" startAt="5"/>
            </a:pPr>
            <a:r>
              <a:rPr lang="en-GB" sz="160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Accurately describe your company and this submission</a:t>
            </a:r>
            <a:endParaRPr sz="160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609585" indent="-406390">
              <a:lnSpc>
                <a:spcPct val="115000"/>
              </a:lnSpc>
              <a:buClr>
                <a:srgbClr val="FEAB29"/>
              </a:buClr>
              <a:buSzPts val="1200"/>
              <a:buFont typeface="PT Sans"/>
              <a:buAutoNum type="arabicPeriod" startAt="5"/>
            </a:pPr>
            <a:r>
              <a:rPr lang="en-GB" sz="160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Know what to expect before you start the annual submittal process in OSAVE</a:t>
            </a:r>
            <a:endParaRPr sz="160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609585" indent="-406390">
              <a:lnSpc>
                <a:spcPct val="115000"/>
              </a:lnSpc>
              <a:buClr>
                <a:srgbClr val="FEAB29"/>
              </a:buClr>
              <a:buSzPts val="1200"/>
              <a:buFont typeface="PT Sans"/>
              <a:buAutoNum type="arabicPeriod" startAt="5"/>
            </a:pPr>
            <a:r>
              <a:rPr lang="en-GB" sz="160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Do not misrepresent a pipe as “ABANDONED”</a:t>
            </a:r>
            <a:endParaRPr sz="160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6466133" y="4905893"/>
            <a:ext cx="5116800" cy="615691"/>
          </a:xfrm>
          <a:prstGeom prst="rect">
            <a:avLst/>
          </a:prstGeom>
          <a:solidFill>
            <a:srgbClr val="FEAB29"/>
          </a:solidFill>
          <a:ln w="19050" cap="flat" cmpd="sng">
            <a:solidFill>
              <a:srgbClr val="FEAB2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spAutoFit/>
          </a:bodyPr>
          <a:lstStyle/>
          <a:p>
            <a:r>
              <a:rPr lang="en-GB" sz="1067" i="1">
                <a:latin typeface="PT Sans"/>
                <a:ea typeface="PT Sans"/>
                <a:cs typeface="PT Sans"/>
                <a:sym typeface="PT Sans"/>
              </a:rPr>
              <a:t>Image:  Example of a company that operates both gas transmission and hazardous liquid pipelines but is only completing the gas transmission portion of their NPMS submission.</a:t>
            </a:r>
            <a:endParaRPr sz="1067" i="1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647266" y="5673408"/>
            <a:ext cx="5454665" cy="287268"/>
          </a:xfrm>
          <a:prstGeom prst="rect">
            <a:avLst/>
          </a:prstGeom>
          <a:solidFill>
            <a:srgbClr val="FEAB29"/>
          </a:solidFill>
          <a:ln w="19050" cap="flat" cmpd="sng">
            <a:solidFill>
              <a:srgbClr val="FEAB2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spAutoFit/>
          </a:bodyPr>
          <a:lstStyle/>
          <a:p>
            <a:r>
              <a:rPr lang="en-GB" sz="1067" i="1">
                <a:latin typeface="PT Sans"/>
                <a:ea typeface="PT Sans"/>
                <a:cs typeface="PT Sans"/>
                <a:sym typeface="PT Sans"/>
              </a:rPr>
              <a:t>Image:  Example of an operator NPMS submission with unnecessary segmentation.</a:t>
            </a:r>
            <a:endParaRPr sz="1067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79" name="Google Shape;179;p21"/>
          <p:cNvPicPr preferRelativeResize="0"/>
          <p:nvPr/>
        </p:nvPicPr>
        <p:blipFill rotWithShape="1">
          <a:blip r:embed="rId3">
            <a:alphaModFix/>
          </a:blip>
          <a:srcRect l="738" t="1135" r="846" b="1007"/>
          <a:stretch/>
        </p:blipFill>
        <p:spPr>
          <a:xfrm>
            <a:off x="6466133" y="1450707"/>
            <a:ext cx="5116800" cy="3292767"/>
          </a:xfrm>
          <a:prstGeom prst="rect">
            <a:avLst/>
          </a:prstGeom>
          <a:noFill/>
          <a:ln w="9525" cap="flat" cmpd="sng">
            <a:solidFill>
              <a:srgbClr val="5B9BD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0" name="Google Shape;180;p21"/>
          <p:cNvPicPr preferRelativeResize="0"/>
          <p:nvPr/>
        </p:nvPicPr>
        <p:blipFill rotWithShape="1">
          <a:blip r:embed="rId4">
            <a:alphaModFix/>
          </a:blip>
          <a:srcRect t="35270"/>
          <a:stretch/>
        </p:blipFill>
        <p:spPr>
          <a:xfrm>
            <a:off x="647268" y="2978524"/>
            <a:ext cx="5454665" cy="2543013"/>
          </a:xfrm>
          <a:prstGeom prst="rect">
            <a:avLst/>
          </a:prstGeom>
          <a:noFill/>
          <a:ln w="9525" cap="flat" cmpd="sng">
            <a:solidFill>
              <a:srgbClr val="5B9BD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3" name="Google Shape;18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291" y="6116033"/>
            <a:ext cx="2230379" cy="5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7BEC-3A8B-E41E-7096-6CE9AA8C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527" y="127562"/>
            <a:ext cx="6739527" cy="1317625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LNG Plant and Breakout Tank Submission Upload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2883-BE60-3864-7B22-600DA601D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59970"/>
            <a:ext cx="4286251" cy="4538663"/>
          </a:xfrm>
        </p:spPr>
        <p:txBody>
          <a:bodyPr>
            <a:normAutofit/>
          </a:bodyPr>
          <a:lstStyle/>
          <a:p>
            <a:r>
              <a:rPr lang="en-US" sz="2000" dirty="0"/>
              <a:t>Upload all NPMS submission types through OSAVE</a:t>
            </a:r>
          </a:p>
          <a:p>
            <a:pPr marL="152396" indent="0">
              <a:buNone/>
            </a:pPr>
            <a:endParaRPr lang="en-US" sz="2000" dirty="0"/>
          </a:p>
          <a:p>
            <a:pPr>
              <a:spcAft>
                <a:spcPts val="800"/>
              </a:spcAft>
            </a:pPr>
            <a:r>
              <a:rPr lang="en-US" sz="2000" dirty="0"/>
              <a:t>LNG plant and breakout tank submission tools collect submission packages with all required components:</a:t>
            </a:r>
          </a:p>
          <a:p>
            <a:pPr marL="1479514" lvl="1" indent="-342891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Geospatial data</a:t>
            </a:r>
          </a:p>
          <a:p>
            <a:pPr marL="1479514" lvl="1" indent="-342891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Attributes</a:t>
            </a:r>
          </a:p>
          <a:p>
            <a:pPr marL="1479514" lvl="1" indent="-34289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Cover/Transmittal letter with required metadata and contact information</a:t>
            </a:r>
          </a:p>
          <a:p>
            <a:pPr lvl="2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B5D77-C968-10C2-7776-C981AFBBB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50" y="74893"/>
            <a:ext cx="2131956" cy="1212289"/>
          </a:xfrm>
          <a:prstGeom prst="rect">
            <a:avLst/>
          </a:prstGeom>
        </p:spPr>
      </p:pic>
      <p:pic>
        <p:nvPicPr>
          <p:cNvPr id="6" name="Picture 4" descr="New PHMSA Rules to Enhance Pipeline Safety in the United States | Pipeline  Technology Journal">
            <a:extLst>
              <a:ext uri="{FF2B5EF4-FFF2-40B4-BE49-F238E27FC236}">
                <a16:creationId xmlns:a16="http://schemas.microsoft.com/office/drawing/2014/main" id="{BB35A4A3-FD78-7859-C683-D451859F1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23238" r="8834" b="23247"/>
          <a:stretch/>
        </p:blipFill>
        <p:spPr bwMode="auto">
          <a:xfrm>
            <a:off x="1" y="-12879"/>
            <a:ext cx="2899449" cy="12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15C49A-F66D-C8E0-0B05-0387AD5089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6253" y="1478428"/>
            <a:ext cx="7753780" cy="394448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8C4BC0-43C7-3FE9-6DE3-FF1C7D93163F}"/>
              </a:ext>
            </a:extLst>
          </p:cNvPr>
          <p:cNvSpPr txBox="1"/>
          <p:nvPr/>
        </p:nvSpPr>
        <p:spPr>
          <a:xfrm>
            <a:off x="247884" y="5908516"/>
            <a:ext cx="77302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https://www.npms.phmsa.dot.gov/RequiredComponentsSummaryLNG.aspx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AF6D5-D466-60F7-09F1-DD10BF0EC9E0}"/>
              </a:ext>
            </a:extLst>
          </p:cNvPr>
          <p:cNvSpPr txBox="1"/>
          <p:nvPr/>
        </p:nvSpPr>
        <p:spPr>
          <a:xfrm>
            <a:off x="247884" y="6391885"/>
            <a:ext cx="75854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https://www.npms.phmsa.dot.gov/RequiredComponentsSummaryBOT.aspx</a:t>
            </a:r>
          </a:p>
        </p:txBody>
      </p:sp>
    </p:spTree>
    <p:extLst>
      <p:ext uri="{BB962C8B-B14F-4D97-AF65-F5344CB8AC3E}">
        <p14:creationId xmlns:p14="http://schemas.microsoft.com/office/powerpoint/2010/main" val="240969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GB"/>
              <a:pPr/>
              <a:t>2</a:t>
            </a:fld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4568632" y="1587767"/>
            <a:ext cx="7623368" cy="442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04792" indent="-228594">
              <a:spcBef>
                <a:spcPts val="1333"/>
              </a:spcBef>
              <a:buSzPts val="1100"/>
              <a:buFont typeface="PT Sans"/>
              <a:buChar char="●"/>
            </a:pPr>
            <a:r>
              <a:rPr lang="en-GB" sz="1467" dirty="0"/>
              <a:t>Annual GIS data submissions represent operations as of 12/31 of the previous year</a:t>
            </a:r>
            <a:endParaRPr sz="1467" dirty="0"/>
          </a:p>
          <a:p>
            <a:pPr marL="599985" lvl="1" indent="-245527">
              <a:spcBef>
                <a:spcPts val="667"/>
              </a:spcBef>
              <a:buSzPts val="1100"/>
              <a:buFont typeface="PT Sans"/>
              <a:buChar char="○"/>
            </a:pPr>
            <a:r>
              <a:rPr lang="en-GB" sz="1467" dirty="0"/>
              <a:t>49 CFR </a:t>
            </a:r>
            <a:r>
              <a:rPr lang="en-GB" sz="1467" u="sng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191.29</a:t>
            </a:r>
            <a:r>
              <a:rPr lang="en-GB" sz="1467" dirty="0"/>
              <a:t> (Gas Transmission and LNG Plants)</a:t>
            </a:r>
            <a:endParaRPr sz="1467" dirty="0"/>
          </a:p>
          <a:p>
            <a:pPr marL="959975" lvl="2" indent="-333124">
              <a:spcBef>
                <a:spcPts val="667"/>
              </a:spcBef>
              <a:buSzPts val="1100"/>
              <a:buFont typeface="PT Sans"/>
              <a:buChar char="■"/>
            </a:pPr>
            <a:r>
              <a:rPr lang="en-GB" sz="1333" dirty="0"/>
              <a:t>Due each year on March 15</a:t>
            </a:r>
            <a:endParaRPr sz="1333" dirty="0"/>
          </a:p>
          <a:p>
            <a:pPr marL="599985" lvl="1" indent="-245527">
              <a:spcBef>
                <a:spcPts val="667"/>
              </a:spcBef>
              <a:buSzPts val="1100"/>
              <a:buFont typeface="PT Sans"/>
              <a:buChar char="○"/>
            </a:pPr>
            <a:r>
              <a:rPr lang="en-GB" sz="1467" dirty="0"/>
              <a:t>49 CFR </a:t>
            </a:r>
            <a:r>
              <a:rPr lang="en-GB" sz="1467" u="sng" dirty="0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195.61</a:t>
            </a:r>
            <a:r>
              <a:rPr lang="en-GB" sz="1467" dirty="0"/>
              <a:t> (Hazardous Liquid and Breakout Tanks)</a:t>
            </a:r>
            <a:endParaRPr sz="1467" dirty="0"/>
          </a:p>
          <a:p>
            <a:pPr marL="959975" lvl="2" indent="-333124">
              <a:spcBef>
                <a:spcPts val="667"/>
              </a:spcBef>
              <a:buSzPts val="1100"/>
              <a:buFont typeface="PT Sans"/>
              <a:buChar char="■"/>
            </a:pPr>
            <a:r>
              <a:rPr lang="en-GB" sz="1333" dirty="0"/>
              <a:t>Due each year on June 15</a:t>
            </a:r>
            <a:endParaRPr sz="1333" dirty="0"/>
          </a:p>
          <a:p>
            <a:pPr marL="304792" indent="-228594">
              <a:spcBef>
                <a:spcPts val="1333"/>
              </a:spcBef>
              <a:buSzPts val="1100"/>
              <a:buFont typeface="PT Sans"/>
              <a:buChar char="●"/>
            </a:pPr>
            <a:r>
              <a:rPr lang="en-GB" sz="1467" u="sng" dirty="0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NPMS Operator Standards Manual</a:t>
            </a:r>
            <a:endParaRPr sz="1467" dirty="0">
              <a:solidFill>
                <a:schemeClr val="accent4"/>
              </a:solidFill>
            </a:endParaRPr>
          </a:p>
          <a:p>
            <a:pPr marL="599985" lvl="1" indent="-245527">
              <a:spcBef>
                <a:spcPts val="667"/>
              </a:spcBef>
              <a:buSzPts val="1100"/>
              <a:buFont typeface="PT Sans"/>
              <a:buChar char="○"/>
            </a:pPr>
            <a:r>
              <a:rPr lang="en-GB" sz="1467" dirty="0"/>
              <a:t>Outlines procedures and data standards</a:t>
            </a:r>
            <a:endParaRPr sz="1467" dirty="0"/>
          </a:p>
          <a:p>
            <a:pPr marL="304792" indent="-228594">
              <a:spcBef>
                <a:spcPts val="1333"/>
              </a:spcBef>
              <a:buSzPts val="1100"/>
              <a:buFont typeface="PT Sans"/>
              <a:buChar char="●"/>
            </a:pPr>
            <a:r>
              <a:rPr lang="en-GB" sz="1467" u="sng" dirty="0">
                <a:solidFill>
                  <a:schemeClr val="accent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NPMS Submission Supplemental Instructions</a:t>
            </a:r>
            <a:endParaRPr lang="en-US" sz="1467" dirty="0">
              <a:solidFill>
                <a:schemeClr val="accent4"/>
              </a:solidFill>
            </a:endParaRPr>
          </a:p>
          <a:p>
            <a:pPr marL="599985" lvl="1" indent="-245527">
              <a:spcBef>
                <a:spcPts val="667"/>
              </a:spcBef>
              <a:buSzPts val="1100"/>
              <a:buFont typeface="PT Sans"/>
              <a:buChar char="○"/>
            </a:pPr>
            <a:r>
              <a:rPr lang="en-US" sz="1467" dirty="0"/>
              <a:t>Examples and additional information to help operators prepare accurate submittals</a:t>
            </a:r>
            <a:endParaRPr lang="en-GB" sz="1467" u="sng" dirty="0">
              <a:solidFill>
                <a:schemeClr val="accent4"/>
              </a:solidFill>
            </a:endParaRPr>
          </a:p>
          <a:p>
            <a:pPr marL="304792" indent="-228594">
              <a:spcBef>
                <a:spcPts val="1333"/>
              </a:spcBef>
              <a:buSzPts val="1100"/>
            </a:pPr>
            <a:r>
              <a:rPr lang="en-US" sz="1467" dirty="0"/>
              <a:t>NPMS Information Collection approved by OMB</a:t>
            </a:r>
          </a:p>
          <a:p>
            <a:pPr marL="599985" lvl="1" indent="-245527">
              <a:spcBef>
                <a:spcPts val="667"/>
              </a:spcBef>
              <a:buSzPts val="1100"/>
              <a:buFont typeface="PT Sans"/>
              <a:buChar char="○"/>
            </a:pPr>
            <a:r>
              <a:rPr lang="en-US" sz="1467" dirty="0"/>
              <a:t>OMB Control Number 2137-0596</a:t>
            </a:r>
          </a:p>
          <a:p>
            <a:pPr marL="599985" lvl="1" indent="-245527">
              <a:spcBef>
                <a:spcPts val="667"/>
              </a:spcBef>
              <a:buSzPts val="1100"/>
              <a:buFont typeface="PT Sans"/>
              <a:buChar char="○"/>
            </a:pPr>
            <a:r>
              <a:rPr lang="en-US" sz="1467" dirty="0"/>
              <a:t>OMB reviews optional changes and approves every 3 years</a:t>
            </a:r>
          </a:p>
          <a:p>
            <a:pPr marL="599985" lvl="1" indent="-245527">
              <a:spcBef>
                <a:spcPts val="667"/>
              </a:spcBef>
              <a:buSzPts val="1100"/>
              <a:buFont typeface="PT Sans"/>
              <a:buChar char="○"/>
            </a:pPr>
            <a:r>
              <a:rPr lang="en-US" sz="1467" dirty="0"/>
              <a:t>Most recent changes approved March 31, 2023</a:t>
            </a:r>
          </a:p>
          <a:p>
            <a:pPr marL="304792" indent="-228594">
              <a:spcBef>
                <a:spcPts val="1333"/>
              </a:spcBef>
              <a:buSzPts val="1100"/>
            </a:pPr>
            <a:r>
              <a:rPr lang="en-US" sz="1467" dirty="0"/>
              <a:t>Operator Submission and Validation Environment (</a:t>
            </a:r>
            <a:r>
              <a:rPr lang="en-US" sz="1467" u="sng" dirty="0">
                <a:solidFill>
                  <a:schemeClr val="accent4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OSAVE</a:t>
            </a:r>
            <a:r>
              <a:rPr lang="en-US" sz="1467" dirty="0"/>
              <a:t>)</a:t>
            </a: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8">
            <a:alphaModFix/>
          </a:blip>
          <a:srcRect r="23716"/>
          <a:stretch/>
        </p:blipFill>
        <p:spPr>
          <a:xfrm>
            <a:off x="0" y="2"/>
            <a:ext cx="414843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5291" y="6116033"/>
            <a:ext cx="2230379" cy="5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4568633" y="848967"/>
            <a:ext cx="6920777" cy="68937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spAutoFit/>
          </a:bodyPr>
          <a:lstStyle/>
          <a:p>
            <a:pPr>
              <a:buSzPts val="990"/>
            </a:pPr>
            <a:r>
              <a:rPr lang="en-GB" sz="3200" dirty="0"/>
              <a:t>NPMS Submission Requirement</a:t>
            </a:r>
            <a:endParaRPr sz="3200" dirty="0"/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98200" y="848967"/>
            <a:ext cx="22860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>
            <a:hlinkClick r:id="rId11"/>
          </p:cNvPr>
          <p:cNvPicPr preferRelativeResize="0"/>
          <p:nvPr/>
        </p:nvPicPr>
        <p:blipFill rotWithShape="1">
          <a:blip r:embed="rId12"/>
          <a:srcRect t="357" b="357"/>
          <a:stretch/>
        </p:blipFill>
        <p:spPr>
          <a:xfrm>
            <a:off x="325291" y="2450050"/>
            <a:ext cx="3571575" cy="2720092"/>
          </a:xfrm>
          <a:prstGeom prst="rect">
            <a:avLst/>
          </a:prstGeom>
          <a:noFill/>
          <a:ln w="9525" cap="flat" cmpd="sng">
            <a:solidFill>
              <a:srgbClr val="5B9BD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9" name="Google Shape;129;p18"/>
          <p:cNvSpPr txBox="1"/>
          <p:nvPr/>
        </p:nvSpPr>
        <p:spPr>
          <a:xfrm>
            <a:off x="0" y="5270467"/>
            <a:ext cx="4148435" cy="430847"/>
          </a:xfrm>
          <a:prstGeom prst="rect">
            <a:avLst/>
          </a:prstGeom>
          <a:solidFill>
            <a:srgbClr val="E18C1E"/>
          </a:solidFill>
          <a:ln>
            <a:noFill/>
          </a:ln>
        </p:spPr>
        <p:txBody>
          <a:bodyPr spcFirstLastPara="1" wrap="square" lIns="121920" tIns="121900" rIns="121920" bIns="12190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https://www.npms.phmsa.dot.gov/WhyMustSubmit.aspx</a:t>
            </a:r>
            <a:endParaRPr sz="120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343;p24">
            <a:extLst>
              <a:ext uri="{FF2B5EF4-FFF2-40B4-BE49-F238E27FC236}">
                <a16:creationId xmlns:a16="http://schemas.microsoft.com/office/drawing/2014/main" id="{8EBEF0B3-C9A6-1E2A-4A23-72838362B78F}"/>
              </a:ext>
            </a:extLst>
          </p:cNvPr>
          <p:cNvPicPr preferRelativeResize="0"/>
          <p:nvPr/>
        </p:nvPicPr>
        <p:blipFill rotWithShape="1">
          <a:blip r:embed="rId3">
            <a:alphaModFix amt="65000"/>
          </a:blip>
          <a:srcRect r="47922"/>
          <a:stretch/>
        </p:blipFill>
        <p:spPr>
          <a:xfrm>
            <a:off x="5798899" y="0"/>
            <a:ext cx="63931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237BEC-3A8B-E41E-7096-6CE9AA8C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076582"/>
            <a:ext cx="4566024" cy="131762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Poppins"/>
              </a:rPr>
              <a:t>NPMS Submission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B5D77-C968-10C2-7776-C981AFBBB0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50" y="74893"/>
            <a:ext cx="2131956" cy="1212289"/>
          </a:xfrm>
          <a:prstGeom prst="rect">
            <a:avLst/>
          </a:prstGeom>
        </p:spPr>
      </p:pic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68720989-4CDD-6E83-6B2C-7F9BFCEA46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" r="2613"/>
          <a:stretch/>
        </p:blipFill>
        <p:spPr>
          <a:xfrm>
            <a:off x="6096001" y="135136"/>
            <a:ext cx="5808008" cy="658772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3AC112-D01C-9EED-7A3C-F9378E0B3B57}"/>
              </a:ext>
            </a:extLst>
          </p:cNvPr>
          <p:cNvSpPr txBox="1"/>
          <p:nvPr/>
        </p:nvSpPr>
        <p:spPr>
          <a:xfrm>
            <a:off x="338058" y="3653797"/>
            <a:ext cx="61039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https://www.npms.phmsa.dot.gov/PipelineOperator.aspx</a:t>
            </a:r>
          </a:p>
        </p:txBody>
      </p:sp>
      <p:pic>
        <p:nvPicPr>
          <p:cNvPr id="6" name="Picture 4" descr="New PHMSA Rules to Enhance Pipeline Safety in the United States | Pipeline  Technology Journal">
            <a:extLst>
              <a:ext uri="{FF2B5EF4-FFF2-40B4-BE49-F238E27FC236}">
                <a16:creationId xmlns:a16="http://schemas.microsoft.com/office/drawing/2014/main" id="{BB35A4A3-FD78-7859-C683-D451859F1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23238" r="8834" b="23247"/>
          <a:stretch/>
        </p:blipFill>
        <p:spPr bwMode="auto">
          <a:xfrm>
            <a:off x="1" y="-12879"/>
            <a:ext cx="2899449" cy="12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6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43;p24">
            <a:extLst>
              <a:ext uri="{FF2B5EF4-FFF2-40B4-BE49-F238E27FC236}">
                <a16:creationId xmlns:a16="http://schemas.microsoft.com/office/drawing/2014/main" id="{F47FCBFB-6C11-F738-212D-20A3A6A72132}"/>
              </a:ext>
            </a:extLst>
          </p:cNvPr>
          <p:cNvPicPr preferRelativeResize="0"/>
          <p:nvPr/>
        </p:nvPicPr>
        <p:blipFill rotWithShape="1">
          <a:blip r:embed="rId3">
            <a:alphaModFix amt="65000"/>
          </a:blip>
          <a:srcRect r="47922"/>
          <a:stretch/>
        </p:blipFill>
        <p:spPr>
          <a:xfrm>
            <a:off x="6657788" y="0"/>
            <a:ext cx="55342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237BEC-3A8B-E41E-7096-6CE9AA8C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131" y="-65549"/>
            <a:ext cx="4891968" cy="13176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Poppins"/>
              </a:rPr>
              <a:t>NPMS</a:t>
            </a:r>
            <a:r>
              <a:rPr lang="en-US" sz="3200" dirty="0">
                <a:solidFill>
                  <a:schemeClr val="accent2"/>
                </a:solidFill>
                <a:latin typeface="Poppins"/>
              </a:rPr>
              <a:t> </a:t>
            </a:r>
            <a:br>
              <a:rPr lang="en-US" sz="3200" dirty="0">
                <a:solidFill>
                  <a:schemeClr val="accent2"/>
                </a:solidFill>
                <a:latin typeface="Poppins"/>
              </a:rPr>
            </a:br>
            <a:r>
              <a:rPr lang="en-US" sz="3200" dirty="0">
                <a:solidFill>
                  <a:schemeClr val="bg1"/>
                </a:solidFill>
                <a:latin typeface="Poppins"/>
              </a:rPr>
              <a:t>Submission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2883-BE60-3864-7B22-600DA601D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49" y="1292193"/>
            <a:ext cx="6409467" cy="473177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067" b="1" dirty="0"/>
              <a:t>Operator Submission and Validation Environment </a:t>
            </a:r>
            <a:r>
              <a:rPr lang="en-US" sz="3067" dirty="0"/>
              <a:t>(</a:t>
            </a:r>
            <a:r>
              <a:rPr lang="en-US" sz="3067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OSAVE</a:t>
            </a:r>
            <a:r>
              <a:rPr lang="en-US" sz="3067" dirty="0"/>
              <a:t>)</a:t>
            </a:r>
          </a:p>
          <a:p>
            <a:pPr marL="0" indent="0">
              <a:buNone/>
            </a:pPr>
            <a:endParaRPr lang="en-US" sz="3067" dirty="0"/>
          </a:p>
          <a:p>
            <a:pPr marL="457189">
              <a:lnSpc>
                <a:spcPct val="120000"/>
              </a:lnSpc>
            </a:pPr>
            <a:r>
              <a:rPr lang="en-US" sz="2533" dirty="0"/>
              <a:t>Pre-validation tool checks attributes against pipeline standards.</a:t>
            </a:r>
          </a:p>
          <a:p>
            <a:pPr marL="457189">
              <a:lnSpc>
                <a:spcPct val="120000"/>
              </a:lnSpc>
            </a:pPr>
            <a:r>
              <a:rPr lang="en-US" sz="2533" dirty="0"/>
              <a:t>Collects all metadata, cover/transmittal letter, and contact information in a single workflow.</a:t>
            </a:r>
          </a:p>
          <a:p>
            <a:pPr marL="457189">
              <a:lnSpc>
                <a:spcPct val="120000"/>
              </a:lnSpc>
            </a:pPr>
            <a:r>
              <a:rPr lang="en-US" sz="2533" dirty="0"/>
              <a:t>Compare Annual Report and NPMS mileages.</a:t>
            </a:r>
          </a:p>
          <a:p>
            <a:pPr marL="457189">
              <a:lnSpc>
                <a:spcPct val="120000"/>
              </a:lnSpc>
            </a:pPr>
            <a:r>
              <a:rPr lang="en-US" sz="2533" dirty="0"/>
              <a:t>Review previously submitted pipeline maps, data statistics and summaries to help identify outdated data.</a:t>
            </a:r>
          </a:p>
          <a:p>
            <a:pPr marL="457189">
              <a:lnSpc>
                <a:spcPct val="120000"/>
              </a:lnSpc>
            </a:pPr>
            <a:r>
              <a:rPr lang="en-US" sz="2533" dirty="0"/>
              <a:t>Report attribute changes or segment removals through a mapping environment (no GIS software required).</a:t>
            </a:r>
          </a:p>
          <a:p>
            <a:pPr marL="457189">
              <a:lnSpc>
                <a:spcPct val="120000"/>
              </a:lnSpc>
            </a:pPr>
            <a:r>
              <a:rPr lang="en-US" sz="2533" dirty="0"/>
              <a:t>Check pipeline submission status and history, print submission compliance records for pipeline inspectors.</a:t>
            </a:r>
          </a:p>
          <a:p>
            <a:pPr marL="114297" indent="0">
              <a:lnSpc>
                <a:spcPct val="120000"/>
              </a:lnSpc>
              <a:buNone/>
            </a:pPr>
            <a:endParaRPr lang="en-US" sz="2533" dirty="0"/>
          </a:p>
          <a:p>
            <a:pPr marL="114297" indent="0">
              <a:lnSpc>
                <a:spcPct val="120000"/>
              </a:lnSpc>
              <a:buNone/>
            </a:pPr>
            <a:r>
              <a:rPr lang="en-US" sz="2533" dirty="0"/>
              <a:t>TIP:  Review OSAVE User Guide to know what to expect before you start uploading your submission, and to help you understand validation and submission error messages</a:t>
            </a:r>
          </a:p>
          <a:p>
            <a:pPr lvl="1"/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B5D77-C968-10C2-7776-C981AFBBB0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50" y="74893"/>
            <a:ext cx="2131956" cy="1212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3AC112-D01C-9EED-7A3C-F9378E0B3B57}"/>
              </a:ext>
            </a:extLst>
          </p:cNvPr>
          <p:cNvSpPr txBox="1"/>
          <p:nvPr/>
        </p:nvSpPr>
        <p:spPr>
          <a:xfrm>
            <a:off x="1316558" y="6384730"/>
            <a:ext cx="61039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https://www.npms.phmsa.dot.gov/OSAVE/</a:t>
            </a:r>
          </a:p>
        </p:txBody>
      </p:sp>
      <p:pic>
        <p:nvPicPr>
          <p:cNvPr id="6" name="Picture 4" descr="New PHMSA Rules to Enhance Pipeline Safety in the United States | Pipeline  Technology Journal">
            <a:extLst>
              <a:ext uri="{FF2B5EF4-FFF2-40B4-BE49-F238E27FC236}">
                <a16:creationId xmlns:a16="http://schemas.microsoft.com/office/drawing/2014/main" id="{BB35A4A3-FD78-7859-C683-D451859F1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23238" r="8834" b="23247"/>
          <a:stretch/>
        </p:blipFill>
        <p:spPr bwMode="auto">
          <a:xfrm>
            <a:off x="1" y="-12879"/>
            <a:ext cx="2899449" cy="12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DF9EC0-1834-F698-FCFD-70454180FA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7524"/>
          <a:stretch/>
        </p:blipFill>
        <p:spPr>
          <a:xfrm>
            <a:off x="6880333" y="1103390"/>
            <a:ext cx="5089123" cy="195014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E8FCD7-FCE4-A910-AF4A-D418A8C6A7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9861" y="3238906"/>
            <a:ext cx="4524287" cy="342173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730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r="76909" b="18180"/>
          <a:stretch/>
        </p:blipFill>
        <p:spPr>
          <a:xfrm flipH="1">
            <a:off x="9753605" y="1"/>
            <a:ext cx="26415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GB"/>
              <a:pPr/>
              <a:t>5</a:t>
            </a:fld>
            <a:endParaRPr/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52234" y="389988"/>
            <a:ext cx="1227265" cy="44051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GB">
                <a:solidFill>
                  <a:schemeClr val="lt1"/>
                </a:solidFill>
              </a:rPr>
              <a:pPr/>
              <a:t>5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4127ED-45EF-D6BA-1DD5-3E381AADC374}"/>
              </a:ext>
            </a:extLst>
          </p:cNvPr>
          <p:cNvSpPr txBox="1">
            <a:spLocks/>
          </p:cNvSpPr>
          <p:nvPr/>
        </p:nvSpPr>
        <p:spPr>
          <a:xfrm>
            <a:off x="85305" y="1445809"/>
            <a:ext cx="9524860" cy="453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T Sans"/>
              <a:buChar char="●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T Sans"/>
              <a:buChar char="○"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T Sans"/>
              <a:buChar char="■"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T Sans"/>
              <a:buChar char="●"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T Sans"/>
              <a:buChar char="○"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T Sans"/>
              <a:buChar char="■"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T Sans"/>
              <a:buChar char="●"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T Sans"/>
              <a:buChar char="○"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T Sans"/>
              <a:buChar char="■"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z="2000" dirty="0"/>
              <a:t>OMB Approved March 31, 2023 under </a:t>
            </a:r>
            <a:r>
              <a:rPr lang="en-US" dirty="0"/>
              <a:t>Control No. 2137-0596</a:t>
            </a:r>
          </a:p>
          <a:p>
            <a:r>
              <a:rPr lang="en-US" sz="2000" dirty="0"/>
              <a:t>Phased Implementation Approach:</a:t>
            </a:r>
          </a:p>
          <a:p>
            <a:pPr lvl="1"/>
            <a:r>
              <a:rPr lang="en-US" sz="1800" b="1" dirty="0"/>
              <a:t>PHASE 0: Started in 2024 (CY2023 Reporting)</a:t>
            </a:r>
          </a:p>
          <a:p>
            <a:pPr lvl="2"/>
            <a:r>
              <a:rPr lang="en-US" sz="1200" b="1" dirty="0"/>
              <a:t>Diameter</a:t>
            </a:r>
          </a:p>
          <a:p>
            <a:pPr lvl="2"/>
            <a:r>
              <a:rPr lang="en-US" sz="1200" b="1" dirty="0"/>
              <a:t>Breakout Tanks</a:t>
            </a:r>
          </a:p>
          <a:p>
            <a:pPr lvl="2"/>
            <a:r>
              <a:rPr lang="en-US" sz="1200" b="1" dirty="0"/>
              <a:t>Abandonments</a:t>
            </a:r>
            <a:endParaRPr lang="en-US" sz="1000" b="1" dirty="0"/>
          </a:p>
          <a:p>
            <a:pPr lvl="1"/>
            <a:r>
              <a:rPr lang="en-US" sz="1800" dirty="0"/>
              <a:t>PHASE 1: Due in 2027 (CY 2026 Reporting)</a:t>
            </a:r>
          </a:p>
          <a:p>
            <a:pPr lvl="2"/>
            <a:r>
              <a:rPr lang="en-US" sz="1200" dirty="0"/>
              <a:t>E.g., Material, Coated, Join Method, Inline Inspection, Class Locations and Gas HCA/MCA</a:t>
            </a:r>
          </a:p>
          <a:p>
            <a:pPr lvl="1"/>
            <a:r>
              <a:rPr lang="en-US" sz="1800" dirty="0"/>
              <a:t>PHASE 2: Due in 2028 (CY 2027 Reporting)</a:t>
            </a:r>
          </a:p>
          <a:p>
            <a:pPr lvl="2"/>
            <a:r>
              <a:rPr lang="en-US" sz="1200" dirty="0"/>
              <a:t>E.g., Wall Thickness, Seam Type, Decade of Install, Liquid HCAs, FRP numbers and Recent Assessment Methods</a:t>
            </a:r>
          </a:p>
          <a:p>
            <a:pPr lvl="1"/>
            <a:r>
              <a:rPr lang="en-US" sz="1800" dirty="0"/>
              <a:t>PHASE 3: Same as PHASE 1</a:t>
            </a:r>
          </a:p>
          <a:p>
            <a:pPr lvl="2"/>
            <a:r>
              <a:rPr lang="en-US" sz="1200" dirty="0"/>
              <a:t>Spatial Quality Improvement Deadline</a:t>
            </a:r>
          </a:p>
          <a:p>
            <a:pPr lvl="2"/>
            <a:r>
              <a:rPr lang="en-US" sz="1200" dirty="0"/>
              <a:t>Within 50 feet: All HL; GT in Class 2-4, within HCA or MCA, Assessed under 192.710, certain buildings/sites within potential impact radius</a:t>
            </a:r>
          </a:p>
          <a:p>
            <a:pPr lvl="2"/>
            <a:r>
              <a:rPr lang="en-US" sz="1200" dirty="0"/>
              <a:t>Within 100 feet: Other GT; LNG and BOT</a:t>
            </a:r>
          </a:p>
          <a:p>
            <a:r>
              <a:rPr lang="en-US" sz="2000" dirty="0"/>
              <a:t>See all details in Future NPMS Attribute Standards and Revision Summary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249719-C7CC-0573-BC92-64DDE590A8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50" y="74893"/>
            <a:ext cx="2131956" cy="1212289"/>
          </a:xfrm>
          <a:prstGeom prst="rect">
            <a:avLst/>
          </a:prstGeom>
        </p:spPr>
      </p:pic>
      <p:pic>
        <p:nvPicPr>
          <p:cNvPr id="14" name="Picture 4" descr="New PHMSA Rules to Enhance Pipeline Safety in the United States | Pipeline  Technology Journal">
            <a:extLst>
              <a:ext uri="{FF2B5EF4-FFF2-40B4-BE49-F238E27FC236}">
                <a16:creationId xmlns:a16="http://schemas.microsoft.com/office/drawing/2014/main" id="{4416B189-89F6-6F58-FA30-9E90EB130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23238" r="8834" b="23247"/>
          <a:stretch/>
        </p:blipFill>
        <p:spPr bwMode="auto">
          <a:xfrm>
            <a:off x="1" y="-12879"/>
            <a:ext cx="2899449" cy="12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152FEC3-EDCD-A9E9-960E-20A803422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807" y="180236"/>
            <a:ext cx="4551357" cy="615309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NPMS Information Collection Changes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6A4510-468C-7FEF-1826-C1F28EDD87ED}"/>
              </a:ext>
            </a:extLst>
          </p:cNvPr>
          <p:cNvSpPr txBox="1"/>
          <p:nvPr/>
        </p:nvSpPr>
        <p:spPr>
          <a:xfrm>
            <a:off x="2489201" y="5984471"/>
            <a:ext cx="47170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https://www.npms.phmsa.dot.gov/PipelineOperator.aspx</a:t>
            </a:r>
          </a:p>
        </p:txBody>
      </p:sp>
    </p:spTree>
    <p:extLst>
      <p:ext uri="{BB962C8B-B14F-4D97-AF65-F5344CB8AC3E}">
        <p14:creationId xmlns:p14="http://schemas.microsoft.com/office/powerpoint/2010/main" val="2572630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7BEC-3A8B-E41E-7096-6CE9AA8C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622" y="-159942"/>
            <a:ext cx="6165311" cy="1317625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  <a:latin typeface="Poppins"/>
              </a:rPr>
              <a:t>Phase 0 Changes for CY2023: </a:t>
            </a:r>
            <a:br>
              <a:rPr lang="en-US" sz="3200" dirty="0">
                <a:solidFill>
                  <a:schemeClr val="accent1"/>
                </a:solidFill>
                <a:latin typeface="Poppins"/>
              </a:rPr>
            </a:br>
            <a:r>
              <a:rPr lang="en-US" sz="2667" dirty="0">
                <a:solidFill>
                  <a:schemeClr val="accent1"/>
                </a:solidFill>
                <a:latin typeface="Poppins"/>
              </a:rPr>
              <a:t>Pipeline Diameter Attribute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2883-BE60-3864-7B22-600DA601D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3215" y="1736167"/>
            <a:ext cx="7071859" cy="247126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Optional before CY2023, </a:t>
            </a:r>
            <a:r>
              <a:rPr lang="en-US" sz="1600" b="1" dirty="0"/>
              <a:t>now required and validated to match standards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If your CY2022 pipeline submission excluded Diameter values: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67" dirty="0"/>
              <a:t>Cannot submit a “Notification of No Changes” for CY2023 reporting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67" dirty="0"/>
              <a:t>Cannot submit edits through the OSAVE map environment unless adding Diameter values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67" dirty="0"/>
              <a:t>Only full replacement submittals (no additions)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Acceptable values are Nominal Pipe Size (NPS)</a:t>
            </a:r>
          </a:p>
          <a:p>
            <a:pPr marL="152396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B5D77-C968-10C2-7776-C981AFBBB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50" y="74893"/>
            <a:ext cx="2131956" cy="1212289"/>
          </a:xfrm>
          <a:prstGeom prst="rect">
            <a:avLst/>
          </a:prstGeom>
        </p:spPr>
      </p:pic>
      <p:pic>
        <p:nvPicPr>
          <p:cNvPr id="6" name="Picture 4" descr="New PHMSA Rules to Enhance Pipeline Safety in the United States | Pipeline  Technology Journal">
            <a:extLst>
              <a:ext uri="{FF2B5EF4-FFF2-40B4-BE49-F238E27FC236}">
                <a16:creationId xmlns:a16="http://schemas.microsoft.com/office/drawing/2014/main" id="{BB35A4A3-FD78-7859-C683-D451859F1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23238" r="8834" b="23247"/>
          <a:stretch/>
        </p:blipFill>
        <p:spPr bwMode="auto">
          <a:xfrm>
            <a:off x="1" y="-12879"/>
            <a:ext cx="2899449" cy="12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3025543-D912-23CC-9515-E5482ED03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41065"/>
              </p:ext>
            </p:extLst>
          </p:nvPr>
        </p:nvGraphicFramePr>
        <p:xfrm>
          <a:off x="6746334" y="870726"/>
          <a:ext cx="5326599" cy="5963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3679">
                  <a:extLst>
                    <a:ext uri="{9D8B030D-6E8A-4147-A177-3AD203B41FA5}">
                      <a16:colId xmlns:a16="http://schemas.microsoft.com/office/drawing/2014/main" val="3509466249"/>
                    </a:ext>
                  </a:extLst>
                </a:gridCol>
                <a:gridCol w="549965">
                  <a:extLst>
                    <a:ext uri="{9D8B030D-6E8A-4147-A177-3AD203B41FA5}">
                      <a16:colId xmlns:a16="http://schemas.microsoft.com/office/drawing/2014/main" val="3241533089"/>
                    </a:ext>
                  </a:extLst>
                </a:gridCol>
                <a:gridCol w="481785">
                  <a:extLst>
                    <a:ext uri="{9D8B030D-6E8A-4147-A177-3AD203B41FA5}">
                      <a16:colId xmlns:a16="http://schemas.microsoft.com/office/drawing/2014/main" val="1122201132"/>
                    </a:ext>
                  </a:extLst>
                </a:gridCol>
                <a:gridCol w="568532">
                  <a:extLst>
                    <a:ext uri="{9D8B030D-6E8A-4147-A177-3AD203B41FA5}">
                      <a16:colId xmlns:a16="http://schemas.microsoft.com/office/drawing/2014/main" val="1992825881"/>
                    </a:ext>
                  </a:extLst>
                </a:gridCol>
                <a:gridCol w="133061">
                  <a:extLst>
                    <a:ext uri="{9D8B030D-6E8A-4147-A177-3AD203B41FA5}">
                      <a16:colId xmlns:a16="http://schemas.microsoft.com/office/drawing/2014/main" val="1613849007"/>
                    </a:ext>
                  </a:extLst>
                </a:gridCol>
                <a:gridCol w="900977">
                  <a:extLst>
                    <a:ext uri="{9D8B030D-6E8A-4147-A177-3AD203B41FA5}">
                      <a16:colId xmlns:a16="http://schemas.microsoft.com/office/drawing/2014/main" val="703629685"/>
                    </a:ext>
                  </a:extLst>
                </a:gridCol>
                <a:gridCol w="559964">
                  <a:extLst>
                    <a:ext uri="{9D8B030D-6E8A-4147-A177-3AD203B41FA5}">
                      <a16:colId xmlns:a16="http://schemas.microsoft.com/office/drawing/2014/main" val="30052426"/>
                    </a:ext>
                  </a:extLst>
                </a:gridCol>
                <a:gridCol w="649959">
                  <a:extLst>
                    <a:ext uri="{9D8B030D-6E8A-4147-A177-3AD203B41FA5}">
                      <a16:colId xmlns:a16="http://schemas.microsoft.com/office/drawing/2014/main" val="548858195"/>
                    </a:ext>
                  </a:extLst>
                </a:gridCol>
                <a:gridCol w="578677">
                  <a:extLst>
                    <a:ext uri="{9D8B030D-6E8A-4147-A177-3AD203B41FA5}">
                      <a16:colId xmlns:a16="http://schemas.microsoft.com/office/drawing/2014/main" val="855430903"/>
                    </a:ext>
                  </a:extLst>
                </a:gridCol>
              </a:tblGrid>
              <a:tr h="10887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DIAMETER (NPS values accepted in NPMS submittal)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NPS Value </a:t>
                      </a:r>
                      <a:r>
                        <a:rPr lang="en-US" sz="800" dirty="0" err="1">
                          <a:effectLst/>
                        </a:rPr>
                        <a:t>Descrip</a:t>
                      </a:r>
                      <a:r>
                        <a:rPr lang="en-US" sz="800" dirty="0">
                          <a:effectLst/>
                        </a:rPr>
                        <a:t>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Outer Diameter (in)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Annual Report Group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DIAMETER (NPS values accepted in NPMS submittal)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NPS Value Descrip.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Outer Diameter (in)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Annual Report Group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ctr"/>
                </a:tc>
                <a:extLst>
                  <a:ext uri="{0D108BD9-81ED-4DB2-BD59-A6C34878D82A}">
                    <a16:rowId xmlns:a16="http://schemas.microsoft.com/office/drawing/2014/main" val="31920612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0.125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1/8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0.405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or less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2271767670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0.25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1/4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0.54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or less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4218127524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0.375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3/8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0.675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or less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950228152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1/2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0.84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or less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2411175153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0.75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3/4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1.05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or less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1026617270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1.315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or less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2577886113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1.25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 1/4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1.66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or less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3452968948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1.5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 1/2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or less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162801637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2.375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or less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313298906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 1/2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2.875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or less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2689865609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or less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2695101118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 1/2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or less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4005591894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or less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1639265106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1/2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2716235663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5.563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1917187202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6.625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2356366068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7.625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336576081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8.625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2979251857"/>
                  </a:ext>
                </a:extLst>
              </a:tr>
              <a:tr h="25518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9.625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256812478"/>
                  </a:ext>
                </a:extLst>
              </a:tr>
              <a:tr h="25518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10.75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58 and over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1268557957"/>
                  </a:ext>
                </a:extLst>
              </a:tr>
              <a:tr h="25518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12.75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58 and over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2313903953"/>
                  </a:ext>
                </a:extLst>
              </a:tr>
              <a:tr h="25518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58 and over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3690053398"/>
                  </a:ext>
                </a:extLst>
              </a:tr>
              <a:tr h="255185"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58 and over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2357880982"/>
                  </a:ext>
                </a:extLst>
              </a:tr>
              <a:tr h="255185"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281308674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904C65C-698C-261D-B68A-CF47DEF6C4A2}"/>
              </a:ext>
            </a:extLst>
          </p:cNvPr>
          <p:cNvSpPr txBox="1"/>
          <p:nvPr/>
        </p:nvSpPr>
        <p:spPr>
          <a:xfrm>
            <a:off x="-93214" y="6057469"/>
            <a:ext cx="6428273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your system includes an unlisted NPS value send an email to </a:t>
            </a:r>
            <a:b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NPMS@dot.gov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information about the standard.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904698-399C-524D-5A41-F35914D2D368}"/>
              </a:ext>
            </a:extLst>
          </p:cNvPr>
          <p:cNvGrpSpPr/>
          <p:nvPr/>
        </p:nvGrpSpPr>
        <p:grpSpPr>
          <a:xfrm>
            <a:off x="-53795" y="4055903"/>
            <a:ext cx="6054171" cy="1750239"/>
            <a:chOff x="0" y="0"/>
            <a:chExt cx="6581778" cy="20656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B68D27-EB01-7BED-FE4B-089EDCAB266C}"/>
                </a:ext>
              </a:extLst>
            </p:cNvPr>
            <p:cNvSpPr/>
            <p:nvPr/>
          </p:nvSpPr>
          <p:spPr>
            <a:xfrm>
              <a:off x="0" y="0"/>
              <a:ext cx="5521243" cy="20656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95565A3-83D2-7FF9-D312-54BD42024A86}"/>
                </a:ext>
              </a:extLst>
            </p:cNvPr>
            <p:cNvSpPr/>
            <p:nvPr/>
          </p:nvSpPr>
          <p:spPr>
            <a:xfrm>
              <a:off x="4559968" y="0"/>
              <a:ext cx="2021810" cy="2065655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l="-1000" t="-1000" r="-1000" b="-2000"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>
                  <a:ea typeface="Source Sans Pro" panose="020B050303040302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5" name="Text Box 31">
              <a:extLst>
                <a:ext uri="{FF2B5EF4-FFF2-40B4-BE49-F238E27FC236}">
                  <a16:creationId xmlns:a16="http://schemas.microsoft.com/office/drawing/2014/main" id="{7452C125-815C-CA45-F56E-C1572F60AC2A}"/>
                </a:ext>
              </a:extLst>
            </p:cNvPr>
            <p:cNvSpPr txBox="1"/>
            <p:nvPr/>
          </p:nvSpPr>
          <p:spPr>
            <a:xfrm>
              <a:off x="78225" y="224228"/>
              <a:ext cx="4481742" cy="14395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defRPr sz="2000">
                  <a:solidFill>
                    <a:srgbClr val="384E89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defRPr>
              </a:lvl1pPr>
            </a:lstStyle>
            <a:p>
              <a:pPr marL="152396"/>
              <a:r>
                <a:rPr lang="en-US" sz="1467" dirty="0">
                  <a:solidFill>
                    <a:schemeClr val="bg1"/>
                  </a:solidFill>
                </a:rPr>
                <a:t>Acceptable values included in NPMS submission templates</a:t>
              </a:r>
            </a:p>
            <a:p>
              <a:pPr marL="152396"/>
              <a:r>
                <a:rPr lang="en-US" sz="1467" dirty="0">
                  <a:solidFill>
                    <a:schemeClr val="bg1"/>
                  </a:solidFill>
                </a:rPr>
                <a:t>OSAVE Pre-Validation Tool and Submission Upload process both check for acceptable NPS values</a:t>
              </a:r>
            </a:p>
            <a:p>
              <a:endParaRPr lang="en-US" sz="1467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2518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7BEC-3A8B-E41E-7096-6CE9AA8C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64" y="102536"/>
            <a:ext cx="8573475" cy="1317625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  <a:latin typeface="Poppins"/>
              </a:rPr>
              <a:t>Phase 0 Changes for CY2023:</a:t>
            </a:r>
            <a:br>
              <a:rPr lang="en-US" sz="3200" dirty="0">
                <a:solidFill>
                  <a:schemeClr val="accent1"/>
                </a:solidFill>
                <a:latin typeface="Poppins"/>
              </a:rPr>
            </a:br>
            <a:r>
              <a:rPr lang="en-US" sz="2667" dirty="0">
                <a:solidFill>
                  <a:schemeClr val="accent1"/>
                </a:solidFill>
                <a:latin typeface="Poppins"/>
              </a:rPr>
              <a:t>Breakout Tank Submittals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2883-BE60-3864-7B22-600DA601D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545" y="1497855"/>
            <a:ext cx="8218783" cy="2163780"/>
          </a:xfrm>
        </p:spPr>
        <p:txBody>
          <a:bodyPr>
            <a:normAutofit/>
          </a:bodyPr>
          <a:lstStyle/>
          <a:p>
            <a:r>
              <a:rPr lang="en-US" sz="1600" dirty="0"/>
              <a:t>Optional before CY2023, </a:t>
            </a:r>
            <a:r>
              <a:rPr lang="en-US" sz="1600" b="1" dirty="0"/>
              <a:t>now required and validated to match standards</a:t>
            </a:r>
          </a:p>
          <a:p>
            <a:r>
              <a:rPr lang="en-US" sz="1600" dirty="0"/>
              <a:t>Aligned attribute names/values with approved pipe attributes and moved redundant attributes into cover/transmittal letter</a:t>
            </a:r>
          </a:p>
          <a:p>
            <a:r>
              <a:rPr lang="en-US" sz="1600" dirty="0"/>
              <a:t>See Appendix A.3 from NPMS Operator Standards Manual for full attribute details</a:t>
            </a:r>
          </a:p>
          <a:p>
            <a:r>
              <a:rPr lang="en-US" sz="1600" dirty="0"/>
              <a:t>Cannot submit a “Notification of No Changes” for CY2023 reporting</a:t>
            </a:r>
          </a:p>
          <a:p>
            <a:pPr lvl="1"/>
            <a:r>
              <a:rPr lang="en-US" sz="1467" dirty="0"/>
              <a:t>Every submission required for validation with standards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B5D77-C968-10C2-7776-C981AFBBB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50" y="74893"/>
            <a:ext cx="2131956" cy="1212289"/>
          </a:xfrm>
          <a:prstGeom prst="rect">
            <a:avLst/>
          </a:prstGeom>
        </p:spPr>
      </p:pic>
      <p:pic>
        <p:nvPicPr>
          <p:cNvPr id="6" name="Picture 4" descr="New PHMSA Rules to Enhance Pipeline Safety in the United States | Pipeline  Technology Journal">
            <a:extLst>
              <a:ext uri="{FF2B5EF4-FFF2-40B4-BE49-F238E27FC236}">
                <a16:creationId xmlns:a16="http://schemas.microsoft.com/office/drawing/2014/main" id="{BB35A4A3-FD78-7859-C683-D451859F1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23238" r="8834" b="23247"/>
          <a:stretch/>
        </p:blipFill>
        <p:spPr bwMode="auto">
          <a:xfrm>
            <a:off x="1" y="-12879"/>
            <a:ext cx="2899449" cy="12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67810AB-E9FB-63D1-2D60-3B5316216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530019"/>
              </p:ext>
            </p:extLst>
          </p:nvPr>
        </p:nvGraphicFramePr>
        <p:xfrm>
          <a:off x="8745389" y="1453403"/>
          <a:ext cx="3252647" cy="4766335"/>
        </p:xfrm>
        <a:graphic>
          <a:graphicData uri="http://schemas.openxmlformats.org/drawingml/2006/table">
            <a:tbl>
              <a:tblPr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{BC89EF96-8CEA-46FF-86C4-4CE0E7609802}</a:tableStyleId>
              </a:tblPr>
              <a:tblGrid>
                <a:gridCol w="1547309">
                  <a:extLst>
                    <a:ext uri="{9D8B030D-6E8A-4147-A177-3AD203B41FA5}">
                      <a16:colId xmlns:a16="http://schemas.microsoft.com/office/drawing/2014/main" val="739873331"/>
                    </a:ext>
                  </a:extLst>
                </a:gridCol>
                <a:gridCol w="1705338">
                  <a:extLst>
                    <a:ext uri="{9D8B030D-6E8A-4147-A177-3AD203B41FA5}">
                      <a16:colId xmlns:a16="http://schemas.microsoft.com/office/drawing/2014/main" val="3825061425"/>
                    </a:ext>
                  </a:extLst>
                </a:gridCol>
              </a:tblGrid>
              <a:tr h="3166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Attribute Field Name</a:t>
                      </a:r>
                      <a:endParaRPr lang="en-US" sz="11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15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Acceptable Values</a:t>
                      </a:r>
                      <a:endParaRPr lang="en-US" sz="11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1517" marT="1517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549285"/>
                  </a:ext>
                </a:extLst>
              </a:tr>
              <a:tr h="277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  <a:latin typeface="+mn-lt"/>
                        </a:rPr>
                        <a:t>OPID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15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Positive Integer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517" marT="1517" marB="0" anchor="ctr"/>
                </a:tc>
                <a:extLst>
                  <a:ext uri="{0D108BD9-81ED-4DB2-BD59-A6C34878D82A}">
                    <a16:rowId xmlns:a16="http://schemas.microsoft.com/office/drawing/2014/main" val="2683905003"/>
                  </a:ext>
                </a:extLst>
              </a:tr>
              <a:tr h="277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  <a:latin typeface="+mn-lt"/>
                        </a:rPr>
                        <a:t>OPER_NM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15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Character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1517" marT="1517" marB="0" anchor="ctr"/>
                </a:tc>
                <a:extLst>
                  <a:ext uri="{0D108BD9-81ED-4DB2-BD59-A6C34878D82A}">
                    <a16:rowId xmlns:a16="http://schemas.microsoft.com/office/drawing/2014/main" val="2294254939"/>
                  </a:ext>
                </a:extLst>
              </a:tr>
              <a:tr h="2771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TANK_ID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5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Character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1517" marT="1517" marB="0" anchor="ctr"/>
                </a:tc>
                <a:extLst>
                  <a:ext uri="{0D108BD9-81ED-4DB2-BD59-A6C34878D82A}">
                    <a16:rowId xmlns:a16="http://schemas.microsoft.com/office/drawing/2014/main" val="1375546989"/>
                  </a:ext>
                </a:extLst>
              </a:tr>
              <a:tr h="2843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FAC_NAME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5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Character</a:t>
                      </a:r>
                    </a:p>
                  </a:txBody>
                  <a:tcPr marR="1517" marT="1517" marB="0" anchor="ctr"/>
                </a:tc>
                <a:extLst>
                  <a:ext uri="{0D108BD9-81ED-4DB2-BD59-A6C34878D82A}">
                    <a16:rowId xmlns:a16="http://schemas.microsoft.com/office/drawing/2014/main" val="4143191045"/>
                  </a:ext>
                </a:extLst>
              </a:tr>
              <a:tr h="2843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CNSTR_YEAR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5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Digit Year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517" marT="1517" marB="0" anchor="ctr"/>
                </a:tc>
                <a:extLst>
                  <a:ext uri="{0D108BD9-81ED-4DB2-BD59-A6C34878D82A}">
                    <a16:rowId xmlns:a16="http://schemas.microsoft.com/office/drawing/2014/main" val="2812435798"/>
                  </a:ext>
                </a:extLst>
              </a:tr>
              <a:tr h="2771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TANKSIZE</a:t>
                      </a:r>
                    </a:p>
                  </a:txBody>
                  <a:tcPr marT="15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Thousands of Barrels</a:t>
                      </a:r>
                    </a:p>
                    <a:p>
                      <a:pPr algn="l" fontAlgn="ctr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(Report 1 when tank size is less than 1000 </a:t>
                      </a:r>
                      <a:r>
                        <a:rPr lang="en-US" sz="9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bbls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R="1517" marT="1517" marB="0" anchor="ctr"/>
                </a:tc>
                <a:extLst>
                  <a:ext uri="{0D108BD9-81ED-4DB2-BD59-A6C34878D82A}">
                    <a16:rowId xmlns:a16="http://schemas.microsoft.com/office/drawing/2014/main" val="82479319"/>
                  </a:ext>
                </a:extLst>
              </a:tr>
              <a:tr h="4600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COMMODITY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5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latin typeface="+mn-lt"/>
                        </a:rPr>
                        <a:t>CRD, PRD, AA, LPG, NGL, OHV, CO2, ETH, NONE</a:t>
                      </a:r>
                    </a:p>
                    <a:p>
                      <a:pPr algn="l" fontAlgn="ctr"/>
                      <a:r>
                        <a:rPr lang="en-US" sz="900" dirty="0">
                          <a:latin typeface="+mn-lt"/>
                        </a:rPr>
                        <a:t>(Align with Annual Report value)</a:t>
                      </a:r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R="1517" marT="1517" marB="0" anchor="ctr"/>
                </a:tc>
                <a:extLst>
                  <a:ext uri="{0D108BD9-81ED-4DB2-BD59-A6C34878D82A}">
                    <a16:rowId xmlns:a16="http://schemas.microsoft.com/office/drawing/2014/main" val="4205943986"/>
                  </a:ext>
                </a:extLst>
              </a:tr>
              <a:tr h="4542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COMMODITY 2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5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latin typeface="+mn-lt"/>
                        </a:rPr>
                        <a:t>Optional: CRD, PRD, AA, LPG, NGL, OHV, CO2, ETH</a:t>
                      </a:r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R="1517" marT="1517" marB="0" anchor="ctr"/>
                </a:tc>
                <a:extLst>
                  <a:ext uri="{0D108BD9-81ED-4DB2-BD59-A6C34878D82A}">
                    <a16:rowId xmlns:a16="http://schemas.microsoft.com/office/drawing/2014/main" val="193993756"/>
                  </a:ext>
                </a:extLst>
              </a:tr>
              <a:tr h="46616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COMMODITY 3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5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latin typeface="+mn-lt"/>
                        </a:rPr>
                        <a:t>Optional: CRD, PRD, AA, LPG, NGL, OHV, CO2, ETH</a:t>
                      </a:r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R="1517" marT="1517" marB="0" anchor="ctr"/>
                </a:tc>
                <a:extLst>
                  <a:ext uri="{0D108BD9-81ED-4DB2-BD59-A6C34878D82A}">
                    <a16:rowId xmlns:a16="http://schemas.microsoft.com/office/drawing/2014/main" val="2868001944"/>
                  </a:ext>
                </a:extLst>
              </a:tr>
              <a:tr h="27962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FRP_SEQ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5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4-digits, assigned by PHMSA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 fontAlgn="ctr"/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(from PHMSA Letter of Approval</a:t>
                      </a:r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1517" marT="1517" marB="0" anchor="ctr"/>
                </a:tc>
                <a:extLst>
                  <a:ext uri="{0D108BD9-81ED-4DB2-BD59-A6C34878D82A}">
                    <a16:rowId xmlns:a16="http://schemas.microsoft.com/office/drawing/2014/main" val="2936258366"/>
                  </a:ext>
                </a:extLst>
              </a:tr>
              <a:tr h="3060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STATUS_CD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15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latin typeface="+mn-lt"/>
                        </a:rPr>
                        <a:t>AF, AU, PA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517" marT="1517" marB="0" anchor="ctr"/>
                </a:tc>
                <a:extLst>
                  <a:ext uri="{0D108BD9-81ED-4DB2-BD59-A6C34878D82A}">
                    <a16:rowId xmlns:a16="http://schemas.microsoft.com/office/drawing/2014/main" val="4174979995"/>
                  </a:ext>
                </a:extLst>
              </a:tr>
              <a:tr h="2843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QUALITY_CD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5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dirty="0">
                          <a:latin typeface="+mn-lt"/>
                        </a:rPr>
                        <a:t>A, B, C, D, 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517" marT="1517" marB="0" anchor="ctr"/>
                </a:tc>
                <a:extLst>
                  <a:ext uri="{0D108BD9-81ED-4DB2-BD59-A6C34878D82A}">
                    <a16:rowId xmlns:a16="http://schemas.microsoft.com/office/drawing/2014/main" val="980558521"/>
                  </a:ext>
                </a:extLst>
              </a:tr>
              <a:tr h="2843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REVIS_CD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5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C, J, E, Q, B, 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517" marT="1517" marB="0" anchor="ctr"/>
                </a:tc>
                <a:extLst>
                  <a:ext uri="{0D108BD9-81ED-4DB2-BD59-A6C34878D82A}">
                    <a16:rowId xmlns:a16="http://schemas.microsoft.com/office/drawing/2014/main" val="402234696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4C3C7AF-C8C0-49A1-186A-85AB683E3FB4}"/>
              </a:ext>
            </a:extLst>
          </p:cNvPr>
          <p:cNvSpPr txBox="1"/>
          <p:nvPr/>
        </p:nvSpPr>
        <p:spPr>
          <a:xfrm>
            <a:off x="5952565" y="6391884"/>
            <a:ext cx="6419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https://www.npms.phmsa.dot.gov/RequiredComponentsSummaryBOT.aspx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450871-8481-BF7D-264A-F70D6B0C9231}"/>
              </a:ext>
            </a:extLst>
          </p:cNvPr>
          <p:cNvGrpSpPr/>
          <p:nvPr/>
        </p:nvGrpSpPr>
        <p:grpSpPr>
          <a:xfrm>
            <a:off x="-125517" y="3529975"/>
            <a:ext cx="8726252" cy="2706520"/>
            <a:chOff x="0" y="0"/>
            <a:chExt cx="6581778" cy="206565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3DE868-6EDE-AA10-0A7E-416D9A1FA0FD}"/>
                </a:ext>
              </a:extLst>
            </p:cNvPr>
            <p:cNvSpPr/>
            <p:nvPr/>
          </p:nvSpPr>
          <p:spPr>
            <a:xfrm>
              <a:off x="0" y="0"/>
              <a:ext cx="5521243" cy="206565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C7E341-36F2-9E9B-1A13-AD6F1E7951EB}"/>
                </a:ext>
              </a:extLst>
            </p:cNvPr>
            <p:cNvSpPr/>
            <p:nvPr/>
          </p:nvSpPr>
          <p:spPr>
            <a:xfrm>
              <a:off x="4559968" y="0"/>
              <a:ext cx="2021810" cy="2065655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l="-1000" t="-1000" r="-1000" b="-2000"/>
              </a:stretch>
            </a:blip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>
                  <a:ea typeface="Source Sans Pro" panose="020B050303040302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9" name="Text Box 31">
              <a:extLst>
                <a:ext uri="{FF2B5EF4-FFF2-40B4-BE49-F238E27FC236}">
                  <a16:creationId xmlns:a16="http://schemas.microsoft.com/office/drawing/2014/main" id="{3F19C3A2-B7FC-4098-34EC-9D7045905280}"/>
                </a:ext>
              </a:extLst>
            </p:cNvPr>
            <p:cNvSpPr txBox="1"/>
            <p:nvPr/>
          </p:nvSpPr>
          <p:spPr>
            <a:xfrm>
              <a:off x="214159" y="216798"/>
              <a:ext cx="4481742" cy="14395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defRPr sz="2000">
                  <a:solidFill>
                    <a:srgbClr val="384E89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1467" dirty="0">
                  <a:solidFill>
                    <a:schemeClr val="bg1"/>
                  </a:solidFill>
                </a:rPr>
                <a:t>TIPS for an acceptable submission that matches the standards:</a:t>
              </a:r>
            </a:p>
            <a:p>
              <a:r>
                <a:rPr lang="en-US" sz="1467" dirty="0">
                  <a:solidFill>
                    <a:schemeClr val="bg1"/>
                  </a:solidFill>
                </a:rPr>
                <a:t>Use GIS data or Attribute templates available on NPMS website</a:t>
              </a:r>
            </a:p>
            <a:p>
              <a:r>
                <a:rPr lang="en-US" sz="1467" dirty="0">
                  <a:solidFill>
                    <a:schemeClr val="bg1"/>
                  </a:solidFill>
                </a:rPr>
                <a:t>If voluntary CY2022 submission reflects CY2023 operations you may request a GIS copy from </a:t>
              </a:r>
              <a:r>
                <a:rPr lang="en-US" sz="1467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NPMS@dot.gov</a:t>
              </a:r>
              <a:r>
                <a:rPr lang="en-US" sz="1467" dirty="0">
                  <a:solidFill>
                    <a:schemeClr val="bg1"/>
                  </a:solidFill>
                </a:rPr>
                <a:t> and load it into the CY2023 template</a:t>
              </a:r>
            </a:p>
            <a:p>
              <a:r>
                <a:rPr lang="en-US" sz="1467" dirty="0">
                  <a:solidFill>
                    <a:schemeClr val="bg1"/>
                  </a:solidFill>
                </a:rPr>
                <a:t>Use Cover/Transmittal Letter template to ensure you don’t miss any required information </a:t>
              </a:r>
            </a:p>
            <a:p>
              <a:endParaRPr lang="en-US" sz="1467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63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2883-BE60-3864-7B22-600DA601D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776" y="1695064"/>
            <a:ext cx="6466541" cy="4500881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/>
              <a:t>Previously optional when onshore and not crossing commercially navigable water, </a:t>
            </a:r>
            <a:r>
              <a:rPr lang="en-US" sz="2900" b="1" dirty="0"/>
              <a:t>now all required</a:t>
            </a:r>
          </a:p>
          <a:p>
            <a:r>
              <a:rPr lang="en-US" sz="2900" dirty="0"/>
              <a:t>Must include and indicate an abandoned status in the Status Code (STATUS_CD) attribute field when:</a:t>
            </a:r>
          </a:p>
          <a:p>
            <a:pPr marL="1479514" lvl="1" indent="-342891">
              <a:buFont typeface="+mj-lt"/>
              <a:buAutoNum type="arabicPeriod"/>
            </a:pPr>
            <a:r>
              <a:rPr lang="en-US" sz="2300" dirty="0"/>
              <a:t>Facility was previously operated as a gas transmission or hazardous liquid pipeline, LNG plant or breakout tank, AND;</a:t>
            </a:r>
          </a:p>
          <a:p>
            <a:pPr marL="1479514" lvl="1" indent="-342891">
              <a:buFont typeface="+mj-lt"/>
              <a:buAutoNum type="arabicPeriod"/>
            </a:pPr>
            <a:r>
              <a:rPr lang="en-US" sz="2300" dirty="0"/>
              <a:t>Facility was permanently abandoned during the reporting year</a:t>
            </a:r>
          </a:p>
          <a:p>
            <a:r>
              <a:rPr lang="en-US" sz="2900" dirty="0"/>
              <a:t>Some things do not change:</a:t>
            </a:r>
          </a:p>
          <a:p>
            <a:pPr marL="1479514" lvl="1" indent="-342891">
              <a:buFont typeface="+mj-lt"/>
              <a:buAutoNum type="arabicPeriod"/>
            </a:pPr>
            <a:r>
              <a:rPr lang="en-US" sz="2133" dirty="0"/>
              <a:t>Abandonment defined in federal regulations as PERMANENT removal from service.</a:t>
            </a:r>
          </a:p>
          <a:p>
            <a:pPr marL="1479514" lvl="1" indent="-342891">
              <a:buFont typeface="+mj-lt"/>
              <a:buAutoNum type="arabicPeriod"/>
            </a:pPr>
            <a:r>
              <a:rPr lang="en-US" sz="2133" dirty="0"/>
              <a:t>Only report an abandonment in the year it was permanently abandoned.</a:t>
            </a:r>
          </a:p>
          <a:p>
            <a:pPr marL="1479514" lvl="1" indent="-342891">
              <a:buFont typeface="+mj-lt"/>
              <a:buAutoNum type="arabicPeriod"/>
            </a:pPr>
            <a:r>
              <a:rPr lang="en-US" sz="2133" dirty="0"/>
              <a:t>49 CFR 192.3 and 195.2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B5D77-C968-10C2-7776-C981AFBBB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50" y="74893"/>
            <a:ext cx="2131956" cy="1212289"/>
          </a:xfrm>
          <a:prstGeom prst="rect">
            <a:avLst/>
          </a:prstGeom>
        </p:spPr>
      </p:pic>
      <p:pic>
        <p:nvPicPr>
          <p:cNvPr id="6" name="Picture 4" descr="New PHMSA Rules to Enhance Pipeline Safety in the United States | Pipeline  Technology Journal">
            <a:extLst>
              <a:ext uri="{FF2B5EF4-FFF2-40B4-BE49-F238E27FC236}">
                <a16:creationId xmlns:a16="http://schemas.microsoft.com/office/drawing/2014/main" id="{BB35A4A3-FD78-7859-C683-D451859F1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23238" r="8834" b="23247"/>
          <a:stretch/>
        </p:blipFill>
        <p:spPr bwMode="auto">
          <a:xfrm>
            <a:off x="1" y="-12879"/>
            <a:ext cx="2899449" cy="12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C3C7AF-C8C0-49A1-186A-85AB683E3FB4}"/>
              </a:ext>
            </a:extLst>
          </p:cNvPr>
          <p:cNvSpPr txBox="1"/>
          <p:nvPr/>
        </p:nvSpPr>
        <p:spPr>
          <a:xfrm>
            <a:off x="6096000" y="6311388"/>
            <a:ext cx="58954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https://www.npms.phmsa.dot.gov/SubmissionProcessOverview.aspx</a:t>
            </a:r>
          </a:p>
        </p:txBody>
      </p:sp>
      <p:pic>
        <p:nvPicPr>
          <p:cNvPr id="5" name="Google Shape;340;p24">
            <a:extLst>
              <a:ext uri="{FF2B5EF4-FFF2-40B4-BE49-F238E27FC236}">
                <a16:creationId xmlns:a16="http://schemas.microsoft.com/office/drawing/2014/main" id="{2E2F972F-D41B-640E-5FCE-ECD6E72837A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34193"/>
          <a:stretch/>
        </p:blipFill>
        <p:spPr>
          <a:xfrm>
            <a:off x="3" y="1"/>
            <a:ext cx="5139557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3;p24">
            <a:extLst>
              <a:ext uri="{FF2B5EF4-FFF2-40B4-BE49-F238E27FC236}">
                <a16:creationId xmlns:a16="http://schemas.microsoft.com/office/drawing/2014/main" id="{48FD525B-EA48-453A-8875-302F4F6374F9}"/>
              </a:ext>
            </a:extLst>
          </p:cNvPr>
          <p:cNvPicPr preferRelativeResize="0"/>
          <p:nvPr/>
        </p:nvPicPr>
        <p:blipFill rotWithShape="1">
          <a:blip r:embed="rId6">
            <a:alphaModFix amt="65000"/>
          </a:blip>
          <a:srcRect r="47922"/>
          <a:stretch/>
        </p:blipFill>
        <p:spPr>
          <a:xfrm>
            <a:off x="-2" y="0"/>
            <a:ext cx="51395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44;p24">
            <a:extLst>
              <a:ext uri="{FF2B5EF4-FFF2-40B4-BE49-F238E27FC236}">
                <a16:creationId xmlns:a16="http://schemas.microsoft.com/office/drawing/2014/main" id="{8B95916F-3DAF-0555-DE0A-E78A175BB9A4}"/>
              </a:ext>
            </a:extLst>
          </p:cNvPr>
          <p:cNvSpPr/>
          <p:nvPr/>
        </p:nvSpPr>
        <p:spPr>
          <a:xfrm>
            <a:off x="-248824" y="-12879"/>
            <a:ext cx="5639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0" tIns="720000" rIns="720000" bIns="720000" anchor="ctr" anchorCtr="0"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Phase 0 Changes for CY2023: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Abandonments</a:t>
            </a:r>
            <a:endParaRPr sz="4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4094C9-6934-30BF-3F83-05385C73A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362" y="145654"/>
            <a:ext cx="2131956" cy="1212289"/>
          </a:xfrm>
          <a:prstGeom prst="rect">
            <a:avLst/>
          </a:prstGeom>
        </p:spPr>
      </p:pic>
      <p:pic>
        <p:nvPicPr>
          <p:cNvPr id="10" name="Picture 4" descr="New PHMSA Rules to Enhance Pipeline Safety in the United States | Pipeline  Technology Journal">
            <a:extLst>
              <a:ext uri="{FF2B5EF4-FFF2-40B4-BE49-F238E27FC236}">
                <a16:creationId xmlns:a16="http://schemas.microsoft.com/office/drawing/2014/main" id="{9E92B6FD-3507-4150-D55A-DF9BEA16C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23238" r="8834" b="23247"/>
          <a:stretch/>
        </p:blipFill>
        <p:spPr bwMode="auto">
          <a:xfrm>
            <a:off x="6825913" y="57882"/>
            <a:ext cx="2899449" cy="12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62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7BEC-3A8B-E41E-7096-6CE9AA8C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127" y="-86767"/>
            <a:ext cx="8573475" cy="1317625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Multi-Factor Authentication (MFA)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2883-BE60-3864-7B22-600DA601D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1459970"/>
            <a:ext cx="7019634" cy="4538663"/>
          </a:xfrm>
        </p:spPr>
        <p:txBody>
          <a:bodyPr>
            <a:normAutofit/>
          </a:bodyPr>
          <a:lstStyle/>
          <a:p>
            <a:r>
              <a:rPr lang="en-US" sz="1867" dirty="0"/>
              <a:t>NPMS launched the </a:t>
            </a:r>
            <a:r>
              <a:rPr lang="en-US" sz="1867" dirty="0">
                <a:hlinkClick r:id="rId3"/>
              </a:rPr>
              <a:t>Login.gov </a:t>
            </a:r>
            <a:r>
              <a:rPr lang="en-US" sz="1867" dirty="0"/>
              <a:t>MFA solution 12/15/2023.</a:t>
            </a:r>
          </a:p>
          <a:p>
            <a:endParaRPr lang="en-US" sz="1600" dirty="0"/>
          </a:p>
          <a:p>
            <a:r>
              <a:rPr lang="en-US" sz="1867" dirty="0"/>
              <a:t>What does this mean for you?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Your NPMS account no longer includes a username and password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When you apply for an NPMS account you will receive Login.gov instructions.</a:t>
            </a:r>
          </a:p>
          <a:p>
            <a:pPr lvl="2"/>
            <a:r>
              <a:rPr lang="en-US" sz="1200" dirty="0"/>
              <a:t>Set up a Login.gov account with your NPMS approved (business) email account,</a:t>
            </a:r>
          </a:p>
          <a:p>
            <a:pPr lvl="2"/>
            <a:r>
              <a:rPr lang="en-US" sz="1200" dirty="0"/>
              <a:t>Or add your NPMS approved email to your existing Login.gov account.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You cannot share your NPMS account with a contractor hired to perform NPMS submission reporting.</a:t>
            </a:r>
          </a:p>
          <a:p>
            <a:pPr lvl="2"/>
            <a:r>
              <a:rPr lang="en-US" sz="1200" dirty="0"/>
              <a:t>Complete the NPMS Sponsor Request form available from the NPMS account request page</a:t>
            </a:r>
          </a:p>
          <a:p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B5D77-C968-10C2-7776-C981AFBBB0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646" y="1046417"/>
            <a:ext cx="2131956" cy="1212289"/>
          </a:xfrm>
          <a:prstGeom prst="rect">
            <a:avLst/>
          </a:prstGeom>
        </p:spPr>
      </p:pic>
      <p:pic>
        <p:nvPicPr>
          <p:cNvPr id="6" name="Picture 4" descr="New PHMSA Rules to Enhance Pipeline Safety in the United States | Pipeline  Technology Journal">
            <a:extLst>
              <a:ext uri="{FF2B5EF4-FFF2-40B4-BE49-F238E27FC236}">
                <a16:creationId xmlns:a16="http://schemas.microsoft.com/office/drawing/2014/main" id="{BB35A4A3-FD78-7859-C683-D451859F1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23238" r="8834" b="23247"/>
          <a:stretch/>
        </p:blipFill>
        <p:spPr bwMode="auto">
          <a:xfrm>
            <a:off x="1" y="-12879"/>
            <a:ext cx="2899449" cy="12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15C49A-F66D-C8E0-0B05-0387AD508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6308" y="2662819"/>
            <a:ext cx="4240675" cy="278543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8C4BC0-43C7-3FE9-6DE3-FF1C7D93163F}"/>
              </a:ext>
            </a:extLst>
          </p:cNvPr>
          <p:cNvSpPr txBox="1"/>
          <p:nvPr/>
        </p:nvSpPr>
        <p:spPr>
          <a:xfrm>
            <a:off x="428198" y="5584081"/>
            <a:ext cx="60538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https://www.npms.phmsa.dot.gov/ApplyForNPMSAccess.aspx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AF6D5-D466-60F7-09F1-DD10BF0EC9E0}"/>
              </a:ext>
            </a:extLst>
          </p:cNvPr>
          <p:cNvSpPr txBox="1"/>
          <p:nvPr/>
        </p:nvSpPr>
        <p:spPr>
          <a:xfrm>
            <a:off x="428198" y="5951416"/>
            <a:ext cx="60538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https://www.npms.phmsa.dot.gov/SponsorNPMSAccess.aspx</a:t>
            </a:r>
          </a:p>
        </p:txBody>
      </p:sp>
    </p:spTree>
    <p:extLst>
      <p:ext uri="{BB962C8B-B14F-4D97-AF65-F5344CB8AC3E}">
        <p14:creationId xmlns:p14="http://schemas.microsoft.com/office/powerpoint/2010/main" val="122713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2354</Words>
  <Application>Microsoft Office PowerPoint</Application>
  <PresentationFormat>Widescreen</PresentationFormat>
  <Paragraphs>444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Poppins</vt:lpstr>
      <vt:lpstr>PT Sans</vt:lpstr>
      <vt:lpstr>Source Sans Pro</vt:lpstr>
      <vt:lpstr>Office Theme</vt:lpstr>
      <vt:lpstr>Operator Webinar: NPMS Requirements for 2024 &amp; Beyond</vt:lpstr>
      <vt:lpstr>NPMS Submission Requirement</vt:lpstr>
      <vt:lpstr>NPMS Submission Resources</vt:lpstr>
      <vt:lpstr>NPMS  Submission Resources</vt:lpstr>
      <vt:lpstr>NPMS Information Collection Changes</vt:lpstr>
      <vt:lpstr>Phase 0 Changes for CY2023:  Pipeline Diameter Attribute</vt:lpstr>
      <vt:lpstr>Phase 0 Changes for CY2023: Breakout Tank Submittals</vt:lpstr>
      <vt:lpstr>PowerPoint Presentation</vt:lpstr>
      <vt:lpstr>Multi-Factor Authentication (MFA)</vt:lpstr>
      <vt:lpstr>Submission Quality Guidance: Omit In-plant/Instrumentation</vt:lpstr>
      <vt:lpstr>PowerPoint Presentation</vt:lpstr>
      <vt:lpstr>PowerPoint Presentation</vt:lpstr>
      <vt:lpstr>LNG Plant and Breakout Tank Submission Upload 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NPMS Content Slides from PODSCast: 1/17/2024</dc:title>
  <dc:creator>Gooding, Leigha (PHMSA)</dc:creator>
  <cp:lastModifiedBy>Gooding, Leigha (PHMSA)</cp:lastModifiedBy>
  <cp:revision>8</cp:revision>
  <dcterms:created xsi:type="dcterms:W3CDTF">2024-02-12T22:58:03Z</dcterms:created>
  <dcterms:modified xsi:type="dcterms:W3CDTF">2024-08-26T23:18:05Z</dcterms:modified>
</cp:coreProperties>
</file>